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CCA"/>
          </a:solidFill>
        </a:fill>
      </a:tcStyle>
    </a:wholeTbl>
    <a:band2H>
      <a:tcTxStyle/>
      <a:tcStyle>
        <a:tcBdr/>
        <a:fill>
          <a:solidFill>
            <a:srgbClr val="FCEE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E3D4"/>
          </a:solidFill>
        </a:fill>
      </a:tcStyle>
    </a:wholeTbl>
    <a:band2H>
      <a:tcTxStyle/>
      <a:tcStyle>
        <a:tcBdr/>
        <a:fill>
          <a:solidFill>
            <a:srgbClr val="E8F2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DD7D1"/>
          </a:solidFill>
        </a:fill>
      </a:tcStyle>
    </a:wholeTbl>
    <a:band2H>
      <a:tcTxStyle/>
      <a:tcStyle>
        <a:tcBdr/>
        <a:fill>
          <a:solidFill>
            <a:srgbClr val="FEEC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6" name="Shape 2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notesStyle>
    <a:lvl1pPr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1pPr>
    <a:lvl2pPr indent="2286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2pPr>
    <a:lvl3pPr indent="4572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3pPr>
    <a:lvl4pPr indent="6858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4pPr>
    <a:lvl5pPr indent="9144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5pPr>
    <a:lvl6pPr indent="11430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6pPr>
    <a:lvl7pPr indent="13716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7pPr>
    <a:lvl8pPr indent="16002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8pPr>
    <a:lvl9pPr indent="18288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Picture 6"/>
          <p:cNvPicPr>
            <a:picLocks noChangeAspect="1"/>
          </p:cNvPicPr>
          <p:nvPr/>
        </p:nvPicPr>
        <p:blipFill>
          <a:blip r:embed="rId2">
            <a:alphaModFix amt="10000"/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4242851"/>
            <a:ext cx="8968085" cy="2759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111715" y="4243844"/>
            <a:ext cx="3077109" cy="276941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Rectangle 8"/>
          <p:cNvSpPr/>
          <p:nvPr/>
        </p:nvSpPr>
        <p:spPr>
          <a:xfrm>
            <a:off x="-1" y="2590077"/>
            <a:ext cx="8968087" cy="1660333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" name="Rectangle 9"/>
          <p:cNvSpPr/>
          <p:nvPr/>
        </p:nvSpPr>
        <p:spPr>
          <a:xfrm>
            <a:off x="9111715" y="2590077"/>
            <a:ext cx="3077110" cy="166033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" name="Title Text"/>
          <p:cNvSpPr txBox="1">
            <a:spLocks noGrp="1"/>
          </p:cNvSpPr>
          <p:nvPr>
            <p:ph type="title"/>
          </p:nvPr>
        </p:nvSpPr>
        <p:spPr>
          <a:xfrm>
            <a:off x="680321" y="2733708"/>
            <a:ext cx="8144135" cy="1373071"/>
          </a:xfrm>
          <a:prstGeom prst="rect">
            <a:avLst/>
          </a:prstGeom>
        </p:spPr>
        <p:txBody>
          <a:bodyPr anchor="b"/>
          <a:lstStyle>
            <a:lvl1pPr algn="r">
              <a:defRPr sz="5400"/>
            </a:lvl1pPr>
          </a:lstStyle>
          <a:p>
            <a:r>
              <a:t>Title Text</a:t>
            </a:r>
          </a:p>
        </p:txBody>
      </p:sp>
      <p:sp>
        <p:nvSpPr>
          <p:cNvPr id="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394039"/>
            <a:ext cx="8144135" cy="1117688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457200" algn="r">
              <a:buSzTx/>
              <a:buFontTx/>
              <a:buNone/>
              <a:defRPr sz="2000"/>
            </a:lvl2pPr>
            <a:lvl3pPr marL="0" indent="914400" algn="r">
              <a:buSzTx/>
              <a:buFontTx/>
              <a:buNone/>
              <a:defRPr sz="2000"/>
            </a:lvl3pPr>
            <a:lvl4pPr marL="0" indent="1371600" algn="r">
              <a:buSzTx/>
              <a:buFontTx/>
              <a:buNone/>
              <a:defRPr sz="2000"/>
            </a:lvl4pPr>
            <a:lvl5pPr marL="0" indent="182880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255345" y="3116137"/>
            <a:ext cx="583666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Rectangle 9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9" name="Rectangle 10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" name="Title Text"/>
          <p:cNvSpPr txBox="1">
            <a:spLocks noGrp="1"/>
          </p:cNvSpPr>
          <p:nvPr>
            <p:ph type="title"/>
          </p:nvPr>
        </p:nvSpPr>
        <p:spPr>
          <a:xfrm>
            <a:off x="680321" y="4711615"/>
            <a:ext cx="9613860" cy="453052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Title Text</a:t>
            </a:r>
          </a:p>
        </p:txBody>
      </p:sp>
      <p:sp>
        <p:nvSpPr>
          <p:cNvPr id="141" name="Picture Placeholder 2"/>
          <p:cNvSpPr>
            <a:spLocks noGrp="1"/>
          </p:cNvSpPr>
          <p:nvPr>
            <p:ph type="pic" idx="21"/>
          </p:nvPr>
        </p:nvSpPr>
        <p:spPr>
          <a:xfrm>
            <a:off x="680321" y="609596"/>
            <a:ext cx="9613860" cy="3589577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4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5169582"/>
            <a:ext cx="9613864" cy="62297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283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Rectangle 9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4" name="Rectangle 10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5" name="Title Text"/>
          <p:cNvSpPr txBox="1">
            <a:spLocks noGrp="1"/>
          </p:cNvSpPr>
          <p:nvPr>
            <p:ph type="title"/>
          </p:nvPr>
        </p:nvSpPr>
        <p:spPr>
          <a:xfrm>
            <a:off x="680321" y="609596"/>
            <a:ext cx="9613860" cy="359275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5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711615"/>
            <a:ext cx="9613860" cy="1090790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58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Picture 10" descr="Picture 1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Picture 12" descr="Picture 1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Rectangle 13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8" name="Rectangle 14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9" name="Title Text"/>
          <p:cNvSpPr txBox="1">
            <a:spLocks noGrp="1"/>
          </p:cNvSpPr>
          <p:nvPr>
            <p:ph type="title"/>
          </p:nvPr>
        </p:nvSpPr>
        <p:spPr>
          <a:xfrm>
            <a:off x="1127855" y="609598"/>
            <a:ext cx="8718879" cy="30360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7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402287" y="3653378"/>
            <a:ext cx="8156580" cy="54896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0"/>
            </a:lvl1pPr>
            <a:lvl2pPr marL="0" indent="457200">
              <a:buSzTx/>
              <a:buFontTx/>
              <a:buNone/>
              <a:defRPr sz="1400"/>
            </a:lvl2pPr>
            <a:lvl3pPr marL="0" indent="914400">
              <a:buSzTx/>
              <a:buFontTx/>
              <a:buNone/>
              <a:defRPr sz="1400"/>
            </a:lvl3pPr>
            <a:lvl4pPr marL="0" indent="1371600">
              <a:buSzTx/>
              <a:buFontTx/>
              <a:buNone/>
              <a:defRPr sz="1400"/>
            </a:lvl4pPr>
            <a:lvl5pPr marL="0" indent="1828800"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1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4711615"/>
            <a:ext cx="9613859" cy="1090790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72" name="TextBox 15"/>
          <p:cNvSpPr txBox="1"/>
          <p:nvPr/>
        </p:nvSpPr>
        <p:spPr>
          <a:xfrm>
            <a:off x="629291" y="461383"/>
            <a:ext cx="51816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>
              <a:defRPr sz="7200" cap="all">
                <a:solidFill>
                  <a:srgbClr val="FFFFFF"/>
                </a:solidFill>
              </a:defRPr>
            </a:lvl1pPr>
          </a:lstStyle>
          <a:p>
            <a:r>
              <a:t>“</a:t>
            </a:r>
          </a:p>
        </p:txBody>
      </p:sp>
      <p:sp>
        <p:nvSpPr>
          <p:cNvPr id="173" name="TextBox 16"/>
          <p:cNvSpPr txBox="1"/>
          <p:nvPr/>
        </p:nvSpPr>
        <p:spPr>
          <a:xfrm>
            <a:off x="9708528" y="2746791"/>
            <a:ext cx="51816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7200" cap="all">
                <a:solidFill>
                  <a:srgbClr val="FFFFFF"/>
                </a:solidFill>
              </a:defRPr>
            </a:lvl1pPr>
          </a:lstStyle>
          <a:p>
            <a:r>
              <a:t>”</a:t>
            </a:r>
          </a:p>
        </p:txBody>
      </p:sp>
      <p:sp>
        <p:nvSpPr>
          <p:cNvPr id="17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89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Picture 8" descr="Pictur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Picture 9" descr="Picture 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Rectangle 10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5" name="Rectangle 11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6" name="Title Text"/>
          <p:cNvSpPr txBox="1">
            <a:spLocks noGrp="1"/>
          </p:cNvSpPr>
          <p:nvPr>
            <p:ph type="title"/>
          </p:nvPr>
        </p:nvSpPr>
        <p:spPr>
          <a:xfrm>
            <a:off x="680318" y="4711615"/>
            <a:ext cx="9613864" cy="58853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8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0" y="5300148"/>
            <a:ext cx="9613863" cy="50225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89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Picture 12" descr="Picture 1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Picture 13" descr="Picture 1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Rectangle 15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9" name="Rectangle 16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0" name="Title Text"/>
          <p:cNvSpPr txBox="1">
            <a:spLocks noGrp="1"/>
          </p:cNvSpPr>
          <p:nvPr>
            <p:ph type="title"/>
          </p:nvPr>
        </p:nvSpPr>
        <p:spPr>
          <a:xfrm>
            <a:off x="669221" y="753228"/>
            <a:ext cx="9624961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0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60945" y="2336873"/>
            <a:ext cx="3070035" cy="5762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1" y="3022673"/>
            <a:ext cx="3049704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3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3956024" y="2336873"/>
            <a:ext cx="306324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04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3945470" y="3022673"/>
            <a:ext cx="3063241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5" name="Text Placeholder 4"/>
          <p:cNvSpPr>
            <a:spLocks noGrp="1"/>
          </p:cNvSpPr>
          <p:nvPr>
            <p:ph type="body" sz="quarter" idx="24"/>
          </p:nvPr>
        </p:nvSpPr>
        <p:spPr>
          <a:xfrm>
            <a:off x="7224155" y="2336873"/>
            <a:ext cx="3070026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06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7224155" y="3022673"/>
            <a:ext cx="3070026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Picture 14" descr="Picture 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Picture 15" descr="Picture 1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Rectangle 16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8" name="Rectangle 17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9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4297503"/>
            <a:ext cx="3049705" cy="5762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80317" y="2336873"/>
            <a:ext cx="3049707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2" name="Text Placeholder 3"/>
          <p:cNvSpPr>
            <a:spLocks noGrp="1"/>
          </p:cNvSpPr>
          <p:nvPr>
            <p:ph type="body" sz="quarter" idx="22"/>
          </p:nvPr>
        </p:nvSpPr>
        <p:spPr>
          <a:xfrm>
            <a:off x="680317" y="4873764"/>
            <a:ext cx="3049707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3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3945471" y="4297503"/>
            <a:ext cx="306324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24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3945470" y="2336873"/>
            <a:ext cx="3063241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5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3944116" y="4873764"/>
            <a:ext cx="3067299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6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7230677" y="4297503"/>
            <a:ext cx="3063507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27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7230677" y="2336873"/>
            <a:ext cx="3063506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8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7230553" y="4873761"/>
            <a:ext cx="3067564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Picture 14" descr="Picture 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Picture 15" descr="Picture 1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Rectangle 16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" name="Rectangle 17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idx="1"/>
          </p:nvPr>
        </p:nvSpPr>
        <p:spPr>
          <a:xfrm>
            <a:off x="680321" y="2336873"/>
            <a:ext cx="9613862" cy="359931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" y="4086907"/>
            <a:ext cx="10437813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3" y="4087900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Rectangle 8"/>
          <p:cNvSpPr/>
          <p:nvPr/>
        </p:nvSpPr>
        <p:spPr>
          <a:xfrm>
            <a:off x="-3" y="2726266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" name="Rectangle 9"/>
          <p:cNvSpPr/>
          <p:nvPr/>
        </p:nvSpPr>
        <p:spPr>
          <a:xfrm>
            <a:off x="10585825" y="2726266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680321" y="2869894"/>
            <a:ext cx="9613861" cy="1090789"/>
          </a:xfrm>
          <a:prstGeom prst="rect">
            <a:avLst/>
          </a:prstGeom>
        </p:spPr>
        <p:txBody>
          <a:bodyPr/>
          <a:lstStyle>
            <a:lvl1pPr algn="r"/>
          </a:lstStyle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232171"/>
            <a:ext cx="9613861" cy="1704018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457200" algn="r">
              <a:buSzTx/>
              <a:buFontTx/>
              <a:buNone/>
              <a:defRPr sz="2000"/>
            </a:lvl2pPr>
            <a:lvl3pPr marL="0" indent="914400" algn="r">
              <a:buSzTx/>
              <a:buFontTx/>
              <a:buNone/>
              <a:defRPr sz="2000"/>
            </a:lvl3pPr>
            <a:lvl4pPr marL="0" indent="1371600" algn="r">
              <a:buSzTx/>
              <a:buFontTx/>
              <a:buNone/>
              <a:defRPr sz="2000"/>
            </a:lvl4pPr>
            <a:lvl5pPr marL="0" indent="182880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310286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7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1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80320" y="2336873"/>
            <a:ext cx="4698359" cy="359931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1" name="Picture 9" descr="Picture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72" name="Picture 10" descr="Picture 1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73" name="Rectangle 11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4" name="Rectangle 12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680318" y="753229"/>
            <a:ext cx="9613864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06350" y="2336873"/>
            <a:ext cx="4472328" cy="693136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/>
            </a:lvl1pPr>
            <a:lvl2pPr marL="0" indent="457200">
              <a:buSzTx/>
              <a:buFontTx/>
              <a:buNone/>
              <a:defRPr b="1"/>
            </a:lvl2pPr>
            <a:lvl3pPr marL="0" indent="914400">
              <a:buSzTx/>
              <a:buFontTx/>
              <a:buNone/>
              <a:defRPr b="1"/>
            </a:lvl3pPr>
            <a:lvl4pPr marL="0" indent="1371600">
              <a:buSzTx/>
              <a:buFontTx/>
              <a:buNone/>
              <a:defRPr b="1"/>
            </a:lvl4pPr>
            <a:lvl5pPr marL="0" indent="1828800">
              <a:buSzTx/>
              <a:buFontTx/>
              <a:buNone/>
              <a:defRPr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5820154" y="2336873"/>
            <a:ext cx="4474029" cy="692077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/>
            </a:pPr>
            <a:endParaRPr/>
          </a:p>
        </p:txBody>
      </p:sp>
      <p:sp>
        <p:nvSpPr>
          <p:cNvPr id="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6" name="Picture 5" descr="Picture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87" name="Picture 6" descr="Picture 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Rectangle 7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9" name="Rectangle 8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0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6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7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9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0" name="Title Text"/>
          <p:cNvSpPr txBox="1">
            <a:spLocks noGrp="1"/>
          </p:cNvSpPr>
          <p:nvPr>
            <p:ph type="title"/>
          </p:nvPr>
        </p:nvSpPr>
        <p:spPr>
          <a:xfrm>
            <a:off x="680321" y="753226"/>
            <a:ext cx="9613859" cy="1080942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685846" y="2336873"/>
            <a:ext cx="5608337" cy="359931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2336872"/>
            <a:ext cx="3790078" cy="3599318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4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5" name="Title Text"/>
          <p:cNvSpPr txBox="1">
            <a:spLocks noGrp="1"/>
          </p:cNvSpPr>
          <p:nvPr>
            <p:ph type="title"/>
          </p:nvPr>
        </p:nvSpPr>
        <p:spPr>
          <a:xfrm>
            <a:off x="680323" y="753228"/>
            <a:ext cx="9613858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6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4868333" y="2336874"/>
            <a:ext cx="5425850" cy="3599313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2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3" y="2336873"/>
            <a:ext cx="3876257" cy="3599316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68327"/>
            </a:gs>
            <a:gs pos="50000">
              <a:srgbClr val="D54209"/>
            </a:gs>
            <a:gs pos="100000">
              <a:srgbClr val="690D00"/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icture 6"/>
          <p:cNvPicPr>
            <a:picLocks noChangeAspect="1"/>
          </p:cNvPicPr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4" descr="Picture 4"/>
          <p:cNvPicPr>
            <a:picLocks noChangeAspect="1"/>
          </p:cNvPicPr>
          <p:nvPr/>
        </p:nvPicPr>
        <p:blipFill>
          <a:blip r:embed="rId18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 5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986201"/>
            <a:ext cx="583665" cy="6248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1pPr>
      <a:lvl2pPr marL="731519" marR="0" indent="-27431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2pPr>
      <a:lvl3pPr marL="12192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3pPr>
      <a:lvl4pPr marL="17145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4pPr>
      <a:lvl5pPr marL="21717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5pPr>
      <a:lvl6pPr marL="26778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6pPr>
      <a:lvl7pPr marL="31350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7pPr>
      <a:lvl8pPr marL="35922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8pPr>
      <a:lvl9pPr marL="40494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9pPr>
    </p:bodyStyle>
    <p:other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itle 1"/>
          <p:cNvSpPr txBox="1">
            <a:spLocks noGrp="1"/>
          </p:cNvSpPr>
          <p:nvPr>
            <p:ph type="ctrTitle"/>
          </p:nvPr>
        </p:nvSpPr>
        <p:spPr>
          <a:xfrm>
            <a:off x="680322" y="2733708"/>
            <a:ext cx="8144134" cy="1373071"/>
          </a:xfrm>
          <a:prstGeom prst="rect">
            <a:avLst/>
          </a:prstGeom>
        </p:spPr>
        <p:txBody>
          <a:bodyPr/>
          <a:lstStyle>
            <a:lvl1pPr defTabSz="749808">
              <a:defRPr sz="4428"/>
            </a:lvl1pPr>
          </a:lstStyle>
          <a:p>
            <a:r>
              <a:rPr lang="en-US" dirty="0"/>
              <a:t>MODULI 1, TEMA 4, PJESA 1 </a:t>
            </a:r>
            <a:r>
              <a:rPr lang="en-US" dirty="0" err="1"/>
              <a:t>Hyrje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procesin</a:t>
            </a:r>
            <a:r>
              <a:rPr lang="en-US" dirty="0"/>
              <a:t> IFSP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Title 1"/>
          <p:cNvSpPr txBox="1">
            <a:spLocks noGrp="1"/>
          </p:cNvSpPr>
          <p:nvPr>
            <p:ph type="title"/>
          </p:nvPr>
        </p:nvSpPr>
        <p:spPr>
          <a:xfrm>
            <a:off x="858433" y="764835"/>
            <a:ext cx="9613862" cy="743064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 err="1"/>
              <a:t>Procesi</a:t>
            </a:r>
            <a:r>
              <a:rPr lang="en-US" dirty="0"/>
              <a:t> IFSP</a:t>
            </a:r>
            <a:endParaRPr dirty="0"/>
          </a:p>
        </p:txBody>
      </p:sp>
      <p:sp>
        <p:nvSpPr>
          <p:cNvPr id="264" name="Content Placeholder 2"/>
          <p:cNvSpPr txBox="1">
            <a:spLocks noGrp="1"/>
          </p:cNvSpPr>
          <p:nvPr>
            <p:ph type="body" sz="quarter" idx="1"/>
          </p:nvPr>
        </p:nvSpPr>
        <p:spPr>
          <a:xfrm>
            <a:off x="236975" y="3759199"/>
            <a:ext cx="3780844" cy="2890984"/>
          </a:xfrm>
          <a:prstGeom prst="rect">
            <a:avLst/>
          </a:prstGeom>
        </p:spPr>
        <p:txBody>
          <a:bodyPr/>
          <a:lstStyle/>
          <a:p>
            <a:pPr>
              <a:defRPr sz="1800"/>
            </a:pPr>
            <a:r>
              <a:rPr lang="en-US" dirty="0" err="1"/>
              <a:t>Marrja</a:t>
            </a:r>
            <a:r>
              <a:rPr lang="en-US" dirty="0"/>
              <a:t> e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referimi</a:t>
            </a:r>
            <a:endParaRPr lang="en-US" dirty="0"/>
          </a:p>
          <a:p>
            <a:pPr>
              <a:defRPr sz="1800"/>
            </a:pPr>
            <a:r>
              <a:rPr lang="en-US" dirty="0" err="1"/>
              <a:t>Mblidhni</a:t>
            </a:r>
            <a:r>
              <a:rPr lang="en-US" dirty="0"/>
              <a:t> </a:t>
            </a:r>
            <a:r>
              <a:rPr lang="en-US" dirty="0" err="1"/>
              <a:t>informacion</a:t>
            </a:r>
            <a:r>
              <a:rPr lang="en-US" dirty="0"/>
              <a:t> </a:t>
            </a:r>
            <a:r>
              <a:rPr lang="en-US" dirty="0" err="1"/>
              <a:t>mbi</a:t>
            </a:r>
            <a:r>
              <a:rPr lang="en-US" dirty="0"/>
              <a:t> </a:t>
            </a:r>
            <a:r>
              <a:rPr lang="en-US" dirty="0" err="1"/>
              <a:t>formularin</a:t>
            </a:r>
            <a:r>
              <a:rPr lang="en-US" dirty="0"/>
              <a:t> e </a:t>
            </a:r>
            <a:r>
              <a:rPr lang="en-US" dirty="0" err="1"/>
              <a:t>pranueshmërisë</a:t>
            </a:r>
            <a:r>
              <a:rPr lang="en-US" dirty="0"/>
              <a:t> duke </a:t>
            </a:r>
            <a:r>
              <a:rPr lang="en-US" dirty="0" err="1"/>
              <a:t>përfshirë</a:t>
            </a:r>
            <a:r>
              <a:rPr lang="en-US" dirty="0"/>
              <a:t> </a:t>
            </a:r>
            <a:r>
              <a:rPr lang="en-US" dirty="0" err="1"/>
              <a:t>arsyet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referim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rezultatet</a:t>
            </a:r>
            <a:r>
              <a:rPr lang="en-US" dirty="0"/>
              <a:t> e </a:t>
            </a:r>
            <a:r>
              <a:rPr lang="en-US" dirty="0" err="1"/>
              <a:t>ekzaminimeve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vlerësimeve</a:t>
            </a:r>
            <a:r>
              <a:rPr lang="en-US" dirty="0"/>
              <a:t> </a:t>
            </a:r>
            <a:r>
              <a:rPr lang="en-US" dirty="0" err="1"/>
              <a:t>nëse</a:t>
            </a:r>
            <a:r>
              <a:rPr lang="en-US" dirty="0"/>
              <a:t> </a:t>
            </a:r>
            <a:r>
              <a:rPr lang="en-US" dirty="0" err="1"/>
              <a:t>ka</a:t>
            </a:r>
            <a:r>
              <a:rPr lang="en-US" dirty="0"/>
              <a:t>.</a:t>
            </a:r>
          </a:p>
          <a:p>
            <a:pPr>
              <a:defRPr sz="1800"/>
            </a:pPr>
            <a:r>
              <a:rPr lang="en-US" dirty="0" err="1"/>
              <a:t>Krijimi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dosjeje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fëmijën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265" name="Content Placeholder 2"/>
          <p:cNvSpPr txBox="1"/>
          <p:nvPr/>
        </p:nvSpPr>
        <p:spPr>
          <a:xfrm>
            <a:off x="4323606" y="3759199"/>
            <a:ext cx="3689403" cy="28909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Mbledhja</a:t>
            </a:r>
            <a:r>
              <a:rPr lang="en-US" dirty="0"/>
              <a:t> e </a:t>
            </a:r>
            <a:r>
              <a:rPr lang="en-US" dirty="0" err="1"/>
              <a:t>informacionit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shqetësimet</a:t>
            </a:r>
            <a:r>
              <a:rPr lang="en-US" dirty="0"/>
              <a:t> </a:t>
            </a:r>
            <a:r>
              <a:rPr lang="en-US" dirty="0" err="1"/>
              <a:t>familjare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informacioni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përgjithshëm</a:t>
            </a:r>
            <a:r>
              <a:rPr lang="en-US" dirty="0"/>
              <a:t> </a:t>
            </a:r>
            <a:r>
              <a:rPr lang="en-US" dirty="0" err="1"/>
              <a:t>rreth</a:t>
            </a:r>
            <a:r>
              <a:rPr lang="en-US" dirty="0"/>
              <a:t> </a:t>
            </a:r>
            <a:r>
              <a:rPr lang="en-US" dirty="0" err="1"/>
              <a:t>procedurave</a:t>
            </a:r>
            <a:r>
              <a:rPr lang="en-US" dirty="0"/>
              <a:t>.</a:t>
            </a:r>
          </a:p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Përdorni</a:t>
            </a:r>
            <a:r>
              <a:rPr lang="en-US" dirty="0"/>
              <a:t> 3 </a:t>
            </a:r>
            <a:r>
              <a:rPr lang="en-US" dirty="0" err="1"/>
              <a:t>rezultate</a:t>
            </a:r>
            <a:r>
              <a:rPr lang="en-US" dirty="0"/>
              <a:t> </a:t>
            </a:r>
            <a:r>
              <a:rPr lang="en-US" dirty="0" err="1"/>
              <a:t>kryesore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organizuar</a:t>
            </a:r>
            <a:r>
              <a:rPr lang="en-US" dirty="0"/>
              <a:t> </a:t>
            </a:r>
            <a:r>
              <a:rPr lang="en-US" dirty="0" err="1"/>
              <a:t>kornizën</a:t>
            </a:r>
            <a:r>
              <a:rPr lang="en-US" dirty="0"/>
              <a:t>.</a:t>
            </a:r>
          </a:p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Diskutoni</a:t>
            </a:r>
            <a:r>
              <a:rPr lang="en-US" dirty="0"/>
              <a:t> </a:t>
            </a:r>
            <a:r>
              <a:rPr lang="en-US" dirty="0" err="1"/>
              <a:t>arsyet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përshtatshmërinë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rekomandimin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266" name="Content Placeholder 2"/>
          <p:cNvSpPr txBox="1"/>
          <p:nvPr/>
        </p:nvSpPr>
        <p:spPr>
          <a:xfrm>
            <a:off x="8276768" y="3759199"/>
            <a:ext cx="3689403" cy="28909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Jepni</a:t>
            </a:r>
            <a:r>
              <a:rPr lang="en-US" dirty="0"/>
              <a:t> </a:t>
            </a:r>
            <a:r>
              <a:rPr lang="en-US" dirty="0" err="1"/>
              <a:t>informacion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përgjithshëm</a:t>
            </a:r>
            <a:r>
              <a:rPr lang="en-US" dirty="0"/>
              <a:t> </a:t>
            </a:r>
            <a:r>
              <a:rPr lang="en-US" dirty="0" err="1"/>
              <a:t>rreth</a:t>
            </a:r>
            <a:r>
              <a:rPr lang="en-US" dirty="0"/>
              <a:t> </a:t>
            </a:r>
            <a:r>
              <a:rPr lang="en-US" dirty="0" err="1"/>
              <a:t>programit</a:t>
            </a:r>
            <a:r>
              <a:rPr lang="en-US" dirty="0"/>
              <a:t>.</a:t>
            </a:r>
          </a:p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Ndani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broshurë</a:t>
            </a:r>
            <a:r>
              <a:rPr lang="en-US" dirty="0"/>
              <a:t> </a:t>
            </a:r>
            <a:r>
              <a:rPr lang="en-US" dirty="0" err="1"/>
              <a:t>programi</a:t>
            </a:r>
            <a:r>
              <a:rPr lang="en-US" dirty="0"/>
              <a:t>.</a:t>
            </a:r>
          </a:p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n-US" dirty="0" err="1"/>
              <a:t>Përcaktoni</a:t>
            </a:r>
            <a:r>
              <a:rPr lang="en-US" dirty="0"/>
              <a:t> </a:t>
            </a:r>
            <a:r>
              <a:rPr lang="en-US" dirty="0" err="1"/>
              <a:t>interesat</a:t>
            </a:r>
            <a:r>
              <a:rPr lang="en-US" dirty="0"/>
              <a:t> e </a:t>
            </a:r>
            <a:r>
              <a:rPr lang="en-US" dirty="0" err="1"/>
              <a:t>familjes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shërbimet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caktoni</a:t>
            </a:r>
            <a:r>
              <a:rPr lang="en-US" dirty="0"/>
              <a:t> </a:t>
            </a:r>
            <a:r>
              <a:rPr lang="en-US" dirty="0" err="1"/>
              <a:t>takimin</a:t>
            </a:r>
            <a:r>
              <a:rPr lang="en-US" dirty="0"/>
              <a:t> e </a:t>
            </a:r>
            <a:r>
              <a:rPr lang="en-US" dirty="0" err="1"/>
              <a:t>parë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267" name="IDENTIFICATION AND ELIGIBILITY"/>
          <p:cNvSpPr txBox="1"/>
          <p:nvPr/>
        </p:nvSpPr>
        <p:spPr>
          <a:xfrm>
            <a:off x="2384166" y="2352879"/>
            <a:ext cx="7423669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200"/>
            </a:lvl1pPr>
          </a:lstStyle>
          <a:p>
            <a:r>
              <a:rPr lang="en-US" dirty="0"/>
              <a:t>IDENTIFIKIMI DHE PRANUESHMËRIA</a:t>
            </a:r>
            <a:endParaRPr dirty="0"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Kontrolloni</a:t>
            </a:r>
            <a:r>
              <a:rPr lang="en-US" dirty="0"/>
              <a:t> </a:t>
            </a:r>
            <a:r>
              <a:rPr lang="en-US" dirty="0" err="1"/>
              <a:t>njohuritë</a:t>
            </a:r>
            <a:r>
              <a:rPr lang="en-US" dirty="0"/>
              <a:t> </a:t>
            </a:r>
            <a:r>
              <a:rPr lang="en-US" dirty="0" err="1"/>
              <a:t>tuaja</a:t>
            </a:r>
            <a:r>
              <a:rPr lang="en-US" dirty="0"/>
              <a:t>!</a:t>
            </a:r>
            <a:endParaRPr dirty="0"/>
          </a:p>
        </p:txBody>
      </p:sp>
      <p:sp>
        <p:nvSpPr>
          <p:cNvPr id="27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 err="1"/>
              <a:t>Koordinatori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Burimeve</a:t>
            </a:r>
            <a:r>
              <a:rPr lang="en-US" dirty="0"/>
              <a:t> </a:t>
            </a:r>
            <a:r>
              <a:rPr lang="en-US" dirty="0" err="1"/>
              <a:t>Familjare</a:t>
            </a:r>
            <a:r>
              <a:rPr lang="en-US" dirty="0"/>
              <a:t> do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fillojë</a:t>
            </a:r>
            <a:r>
              <a:rPr lang="en-US" dirty="0"/>
              <a:t> </a:t>
            </a:r>
            <a:r>
              <a:rPr lang="en-US" dirty="0" err="1"/>
              <a:t>procesin</a:t>
            </a:r>
            <a:r>
              <a:rPr lang="en-US" dirty="0"/>
              <a:t> e IFSP duke </a:t>
            </a:r>
            <a:r>
              <a:rPr lang="en-US" dirty="0" err="1"/>
              <a:t>thirrur</a:t>
            </a:r>
            <a:r>
              <a:rPr lang="en-US" dirty="0"/>
              <a:t> </a:t>
            </a:r>
            <a:r>
              <a:rPr lang="en-US" dirty="0" err="1"/>
              <a:t>familjen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:</a:t>
            </a:r>
          </a:p>
          <a:p>
            <a:pPr marL="0" indent="0">
              <a:buSzTx/>
              <a:buNone/>
            </a:pPr>
            <a:r>
              <a:rPr lang="en-US" dirty="0"/>
              <a:t>A) </a:t>
            </a:r>
            <a:r>
              <a:rPr lang="en-US" dirty="0" err="1"/>
              <a:t>Mësoni</a:t>
            </a:r>
            <a:r>
              <a:rPr lang="en-US" dirty="0"/>
              <a:t> </a:t>
            </a:r>
            <a:r>
              <a:rPr lang="en-US" dirty="0" err="1"/>
              <a:t>më</a:t>
            </a:r>
            <a:r>
              <a:rPr lang="en-US" dirty="0"/>
              <a:t> </a:t>
            </a:r>
            <a:r>
              <a:rPr lang="en-US" dirty="0" err="1"/>
              <a:t>shumë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rutinat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aktivitetet</a:t>
            </a:r>
            <a:r>
              <a:rPr lang="en-US" dirty="0"/>
              <a:t> e </a:t>
            </a:r>
            <a:r>
              <a:rPr lang="en-US" dirty="0" err="1"/>
              <a:t>përditshme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familjes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aftësitë</a:t>
            </a:r>
            <a:r>
              <a:rPr lang="en-US" dirty="0"/>
              <a:t> e </a:t>
            </a:r>
            <a:r>
              <a:rPr lang="en-US" dirty="0" err="1"/>
              <a:t>fëmijës</a:t>
            </a:r>
            <a:r>
              <a:rPr lang="en-US" dirty="0"/>
              <a:t>.</a:t>
            </a:r>
          </a:p>
          <a:p>
            <a:pPr marL="0" indent="0">
              <a:buSzTx/>
              <a:buNone/>
            </a:pPr>
            <a:r>
              <a:rPr lang="en-US" dirty="0"/>
              <a:t>B) </a:t>
            </a:r>
            <a:r>
              <a:rPr lang="en-US" dirty="0" err="1"/>
              <a:t>Zbuloni</a:t>
            </a:r>
            <a:r>
              <a:rPr lang="en-US" dirty="0"/>
              <a:t> se </a:t>
            </a:r>
            <a:r>
              <a:rPr lang="en-US" dirty="0" err="1"/>
              <a:t>kush</a:t>
            </a:r>
            <a:r>
              <a:rPr lang="en-US" dirty="0"/>
              <a:t> </a:t>
            </a:r>
            <a:r>
              <a:rPr lang="en-US" dirty="0" err="1"/>
              <a:t>kujdeset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fëmijën</a:t>
            </a:r>
            <a:r>
              <a:rPr lang="en-US" dirty="0"/>
              <a:t> </a:t>
            </a:r>
            <a:r>
              <a:rPr lang="en-US" dirty="0" err="1"/>
              <a:t>gjatë</a:t>
            </a:r>
            <a:r>
              <a:rPr lang="en-US" dirty="0"/>
              <a:t> </a:t>
            </a:r>
            <a:r>
              <a:rPr lang="en-US" dirty="0" err="1"/>
              <a:t>ditës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caktoni</a:t>
            </a:r>
            <a:r>
              <a:rPr lang="en-US" dirty="0"/>
              <a:t> </a:t>
            </a:r>
            <a:r>
              <a:rPr lang="en-US" dirty="0" err="1"/>
              <a:t>vizitën</a:t>
            </a:r>
            <a:r>
              <a:rPr lang="en-US" dirty="0"/>
              <a:t> </a:t>
            </a:r>
            <a:r>
              <a:rPr lang="en-US" dirty="0" err="1"/>
              <a:t>fillestare</a:t>
            </a:r>
            <a:r>
              <a:rPr lang="en-US" dirty="0"/>
              <a:t>.</a:t>
            </a:r>
          </a:p>
          <a:p>
            <a:pPr marL="0" indent="0">
              <a:buSzTx/>
              <a:buNone/>
            </a:pPr>
            <a:r>
              <a:rPr lang="en-US" dirty="0"/>
              <a:t>C) </a:t>
            </a:r>
            <a:r>
              <a:rPr lang="en-US" dirty="0" err="1"/>
              <a:t>Jepni</a:t>
            </a:r>
            <a:r>
              <a:rPr lang="en-US" dirty="0"/>
              <a:t> </a:t>
            </a:r>
            <a:r>
              <a:rPr lang="en-US" dirty="0" err="1"/>
              <a:t>informacion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programin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pyesni</a:t>
            </a:r>
            <a:r>
              <a:rPr lang="en-US" dirty="0"/>
              <a:t> </a:t>
            </a:r>
            <a:r>
              <a:rPr lang="en-US" dirty="0" err="1"/>
              <a:t>familjen</a:t>
            </a:r>
            <a:r>
              <a:rPr lang="en-US" dirty="0"/>
              <a:t> </a:t>
            </a:r>
            <a:r>
              <a:rPr lang="en-US" dirty="0" err="1"/>
              <a:t>nëse</a:t>
            </a:r>
            <a:r>
              <a:rPr lang="en-US" dirty="0"/>
              <a:t> </a:t>
            </a:r>
            <a:r>
              <a:rPr lang="en-US" dirty="0" err="1"/>
              <a:t>duan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planifikojnë</a:t>
            </a:r>
            <a:r>
              <a:rPr lang="en-US" dirty="0"/>
              <a:t> </a:t>
            </a:r>
            <a:r>
              <a:rPr lang="en-US" dirty="0" err="1"/>
              <a:t>vizitën</a:t>
            </a:r>
            <a:r>
              <a:rPr lang="en-US" dirty="0"/>
              <a:t> </a:t>
            </a:r>
            <a:r>
              <a:rPr lang="en-US" dirty="0" err="1"/>
              <a:t>fillestare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itle 1"/>
          <p:cNvSpPr txBox="1">
            <a:spLocks noGrp="1"/>
          </p:cNvSpPr>
          <p:nvPr>
            <p:ph type="title"/>
          </p:nvPr>
        </p:nvSpPr>
        <p:spPr>
          <a:xfrm>
            <a:off x="816246" y="922167"/>
            <a:ext cx="9613862" cy="743064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 err="1"/>
              <a:t>Procesi</a:t>
            </a:r>
            <a:r>
              <a:rPr lang="en-US" dirty="0"/>
              <a:t> IFSP</a:t>
            </a:r>
            <a:endParaRPr dirty="0"/>
          </a:p>
        </p:txBody>
      </p:sp>
      <p:sp>
        <p:nvSpPr>
          <p:cNvPr id="273" name="Content Placeholder 2"/>
          <p:cNvSpPr txBox="1">
            <a:spLocks noGrp="1"/>
          </p:cNvSpPr>
          <p:nvPr>
            <p:ph type="body" sz="quarter" idx="1"/>
          </p:nvPr>
        </p:nvSpPr>
        <p:spPr>
          <a:xfrm>
            <a:off x="236975" y="3759199"/>
            <a:ext cx="3780844" cy="2890984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1000"/>
              </a:lnSpc>
              <a:defRPr sz="1600"/>
            </a:pPr>
            <a:r>
              <a:rPr lang="en-US" dirty="0" err="1"/>
              <a:t>Programoni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vizitë</a:t>
            </a:r>
            <a:r>
              <a:rPr lang="en-US" dirty="0"/>
              <a:t> </a:t>
            </a:r>
            <a:r>
              <a:rPr lang="en-US" dirty="0" err="1"/>
              <a:t>fillestare</a:t>
            </a:r>
            <a:r>
              <a:rPr lang="en-US" dirty="0"/>
              <a:t> me </a:t>
            </a:r>
            <a:r>
              <a:rPr lang="en-US" dirty="0" err="1"/>
              <a:t>familjen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konfirmoni</a:t>
            </a:r>
            <a:r>
              <a:rPr lang="en-US" dirty="0"/>
              <a:t>.</a:t>
            </a:r>
          </a:p>
          <a:p>
            <a:pPr>
              <a:lnSpc>
                <a:spcPct val="81000"/>
              </a:lnSpc>
              <a:defRPr sz="1600"/>
            </a:pPr>
            <a:r>
              <a:rPr lang="en-US" dirty="0" err="1"/>
              <a:t>Përcaktoni</a:t>
            </a:r>
            <a:r>
              <a:rPr lang="en-US" dirty="0"/>
              <a:t> </a:t>
            </a:r>
            <a:r>
              <a:rPr lang="en-US" dirty="0" err="1"/>
              <a:t>nevojën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shqyrtim</a:t>
            </a:r>
            <a:r>
              <a:rPr lang="en-US" dirty="0"/>
              <a:t>.</a:t>
            </a:r>
          </a:p>
          <a:p>
            <a:pPr>
              <a:lnSpc>
                <a:spcPct val="81000"/>
              </a:lnSpc>
              <a:defRPr sz="1600"/>
            </a:pPr>
            <a:r>
              <a:rPr lang="en-US" dirty="0" err="1"/>
              <a:t>Përcaktoni</a:t>
            </a:r>
            <a:r>
              <a:rPr lang="en-US" dirty="0"/>
              <a:t> </a:t>
            </a:r>
            <a:r>
              <a:rPr lang="en-US" dirty="0" err="1"/>
              <a:t>nevojën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prind</a:t>
            </a:r>
            <a:r>
              <a:rPr lang="en-US" dirty="0"/>
              <a:t> </a:t>
            </a:r>
            <a:r>
              <a:rPr lang="en-US" dirty="0" err="1"/>
              <a:t>zëvendësues</a:t>
            </a:r>
            <a:r>
              <a:rPr lang="en-US" dirty="0"/>
              <a:t> 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përkthyes</a:t>
            </a:r>
            <a:r>
              <a:rPr lang="en-US" dirty="0"/>
              <a:t>.</a:t>
            </a:r>
          </a:p>
          <a:p>
            <a:pPr>
              <a:lnSpc>
                <a:spcPct val="81000"/>
              </a:lnSpc>
              <a:defRPr sz="1600"/>
            </a:pPr>
            <a:r>
              <a:rPr lang="en-US" dirty="0" err="1"/>
              <a:t>Konfirmoni</a:t>
            </a:r>
            <a:r>
              <a:rPr lang="en-US" dirty="0"/>
              <a:t> </a:t>
            </a:r>
            <a:r>
              <a:rPr lang="en-US" dirty="0" err="1"/>
              <a:t>rekomandimin</a:t>
            </a:r>
            <a:r>
              <a:rPr lang="en-US" dirty="0"/>
              <a:t> me </a:t>
            </a:r>
            <a:r>
              <a:rPr lang="en-US" dirty="0" err="1"/>
              <a:t>shkrim</a:t>
            </a:r>
            <a:r>
              <a:rPr lang="en-US" dirty="0"/>
              <a:t>.</a:t>
            </a:r>
          </a:p>
          <a:p>
            <a:pPr>
              <a:lnSpc>
                <a:spcPct val="81000"/>
              </a:lnSpc>
              <a:defRPr sz="1600"/>
            </a:pPr>
            <a:r>
              <a:rPr lang="en-US" dirty="0" err="1"/>
              <a:t>Kryeni</a:t>
            </a:r>
            <a:r>
              <a:rPr lang="en-US" dirty="0"/>
              <a:t> </a:t>
            </a:r>
            <a:r>
              <a:rPr lang="en-US" dirty="0" err="1"/>
              <a:t>ekzaminimin</a:t>
            </a:r>
            <a:r>
              <a:rPr lang="en-US" dirty="0"/>
              <a:t> </a:t>
            </a:r>
            <a:r>
              <a:rPr lang="en-US" dirty="0" err="1"/>
              <a:t>nëse</a:t>
            </a:r>
            <a:r>
              <a:rPr lang="en-US" dirty="0"/>
              <a:t> </a:t>
            </a:r>
            <a:r>
              <a:rPr lang="en-US" dirty="0" err="1"/>
              <a:t>është</a:t>
            </a:r>
            <a:r>
              <a:rPr lang="en-US" dirty="0"/>
              <a:t> e </a:t>
            </a:r>
            <a:r>
              <a:rPr lang="en-US" dirty="0" err="1"/>
              <a:t>nevojshme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274" name="Content Placeholder 2"/>
          <p:cNvSpPr txBox="1"/>
          <p:nvPr/>
        </p:nvSpPr>
        <p:spPr>
          <a:xfrm>
            <a:off x="4323606" y="3759199"/>
            <a:ext cx="3689403" cy="28909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marL="228600" indent="-228600" defTabSz="914400">
              <a:lnSpc>
                <a:spcPct val="81000"/>
              </a:lnSpc>
              <a:spcBef>
                <a:spcPts val="1000"/>
              </a:spcBef>
              <a:buSzPct val="100000"/>
              <a:buFont typeface="Arial"/>
              <a:buChar char="•"/>
              <a:defRPr sz="1600">
                <a:solidFill>
                  <a:srgbClr val="FFFFFF"/>
                </a:solidFill>
              </a:defRPr>
            </a:pPr>
            <a:r>
              <a:rPr lang="en-US" dirty="0" err="1"/>
              <a:t>Shpjegoni</a:t>
            </a:r>
            <a:r>
              <a:rPr lang="en-US" dirty="0"/>
              <a:t> </a:t>
            </a:r>
            <a:r>
              <a:rPr lang="en-US" dirty="0" err="1"/>
              <a:t>programin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detaje</a:t>
            </a:r>
            <a:r>
              <a:rPr lang="en-US" dirty="0"/>
              <a:t>.</a:t>
            </a:r>
          </a:p>
          <a:p>
            <a:pPr marL="228600" indent="-228600" defTabSz="914400">
              <a:lnSpc>
                <a:spcPct val="81000"/>
              </a:lnSpc>
              <a:spcBef>
                <a:spcPts val="1000"/>
              </a:spcBef>
              <a:buSzPct val="100000"/>
              <a:buFont typeface="Arial"/>
              <a:buChar char="•"/>
              <a:defRPr sz="1600">
                <a:solidFill>
                  <a:srgbClr val="FFFFFF"/>
                </a:solidFill>
              </a:defRPr>
            </a:pPr>
            <a:r>
              <a:rPr lang="en-US" dirty="0" err="1"/>
              <a:t>Përcaktoni</a:t>
            </a:r>
            <a:r>
              <a:rPr lang="en-US" dirty="0"/>
              <a:t> me </a:t>
            </a:r>
            <a:r>
              <a:rPr lang="en-US" dirty="0" err="1"/>
              <a:t>familjen</a:t>
            </a:r>
            <a:r>
              <a:rPr lang="en-US" dirty="0"/>
              <a:t> </a:t>
            </a:r>
            <a:r>
              <a:rPr lang="en-US" dirty="0" err="1"/>
              <a:t>nëse</a:t>
            </a:r>
            <a:r>
              <a:rPr lang="en-US" dirty="0"/>
              <a:t> </a:t>
            </a:r>
            <a:r>
              <a:rPr lang="en-US" dirty="0" err="1"/>
              <a:t>ata</a:t>
            </a:r>
            <a:r>
              <a:rPr lang="en-US" dirty="0"/>
              <a:t> </a:t>
            </a:r>
            <a:r>
              <a:rPr lang="en-US" dirty="0" err="1"/>
              <a:t>duan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fëmija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vlerësohet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vlerësohet</a:t>
            </a:r>
            <a:r>
              <a:rPr lang="en-US" dirty="0"/>
              <a:t>.</a:t>
            </a:r>
          </a:p>
          <a:p>
            <a:pPr marL="228600" indent="-228600" defTabSz="914400">
              <a:lnSpc>
                <a:spcPct val="81000"/>
              </a:lnSpc>
              <a:spcBef>
                <a:spcPts val="1000"/>
              </a:spcBef>
              <a:buSzPct val="100000"/>
              <a:buFont typeface="Arial"/>
              <a:buChar char="•"/>
              <a:defRPr sz="1600">
                <a:solidFill>
                  <a:srgbClr val="FFFFFF"/>
                </a:solidFill>
              </a:defRPr>
            </a:pPr>
            <a:r>
              <a:rPr lang="en-US" dirty="0" err="1"/>
              <a:t>Shpjegoni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drejtat</a:t>
            </a:r>
            <a:r>
              <a:rPr lang="en-US" dirty="0"/>
              <a:t> e </a:t>
            </a:r>
            <a:r>
              <a:rPr lang="en-US" dirty="0" err="1"/>
              <a:t>tyre</a:t>
            </a:r>
            <a:r>
              <a:rPr lang="en-US" dirty="0"/>
              <a:t>.</a:t>
            </a:r>
          </a:p>
          <a:p>
            <a:pPr marL="228600" indent="-228600" defTabSz="914400">
              <a:lnSpc>
                <a:spcPct val="81000"/>
              </a:lnSpc>
              <a:spcBef>
                <a:spcPts val="1000"/>
              </a:spcBef>
              <a:buSzPct val="100000"/>
              <a:buFont typeface="Arial"/>
              <a:buChar char="•"/>
              <a:defRPr sz="1600">
                <a:solidFill>
                  <a:srgbClr val="FFFFFF"/>
                </a:solidFill>
              </a:defRPr>
            </a:pPr>
            <a:r>
              <a:rPr lang="en-US" dirty="0" err="1"/>
              <a:t>Merrni</a:t>
            </a:r>
            <a:r>
              <a:rPr lang="en-US" dirty="0"/>
              <a:t> </a:t>
            </a:r>
            <a:r>
              <a:rPr lang="en-US" dirty="0" err="1"/>
              <a:t>pëlqimin</a:t>
            </a:r>
            <a:r>
              <a:rPr lang="en-US" dirty="0"/>
              <a:t> me </a:t>
            </a:r>
            <a:r>
              <a:rPr lang="en-US" dirty="0" err="1"/>
              <a:t>shkrim</a:t>
            </a:r>
            <a:r>
              <a:rPr lang="en-US" dirty="0"/>
              <a:t>/ </a:t>
            </a:r>
            <a:r>
              <a:rPr lang="en-US" dirty="0" err="1"/>
              <a:t>jepni</a:t>
            </a:r>
            <a:r>
              <a:rPr lang="en-US" dirty="0"/>
              <a:t> </a:t>
            </a:r>
            <a:r>
              <a:rPr lang="en-US" dirty="0" err="1"/>
              <a:t>njoftim</a:t>
            </a:r>
            <a:r>
              <a:rPr lang="en-US" dirty="0"/>
              <a:t> </a:t>
            </a:r>
            <a:r>
              <a:rPr lang="en-US" dirty="0" err="1"/>
              <a:t>paraprak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vlerësim</a:t>
            </a:r>
            <a:r>
              <a:rPr lang="en-US" dirty="0"/>
              <a:t>.</a:t>
            </a:r>
          </a:p>
          <a:p>
            <a:pPr marL="228600" indent="-228600" defTabSz="914400">
              <a:lnSpc>
                <a:spcPct val="81000"/>
              </a:lnSpc>
              <a:spcBef>
                <a:spcPts val="1000"/>
              </a:spcBef>
              <a:buSzPct val="100000"/>
              <a:buFont typeface="Arial"/>
              <a:buChar char="•"/>
              <a:defRPr sz="1600">
                <a:solidFill>
                  <a:srgbClr val="FFFFFF"/>
                </a:solidFill>
              </a:defRPr>
            </a:pPr>
            <a:r>
              <a:rPr lang="en-US" dirty="0" err="1"/>
              <a:t>Mblidhni</a:t>
            </a:r>
            <a:r>
              <a:rPr lang="en-US" dirty="0"/>
              <a:t> </a:t>
            </a:r>
            <a:r>
              <a:rPr lang="en-US" dirty="0" err="1"/>
              <a:t>informacione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fëmijën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familjen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275" name="Content Placeholder 2"/>
          <p:cNvSpPr txBox="1"/>
          <p:nvPr/>
        </p:nvSpPr>
        <p:spPr>
          <a:xfrm>
            <a:off x="8276768" y="3759199"/>
            <a:ext cx="3689403" cy="28909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marL="228600" indent="-228600" defTabSz="914400">
              <a:lnSpc>
                <a:spcPct val="81000"/>
              </a:lnSpc>
              <a:spcBef>
                <a:spcPts val="1000"/>
              </a:spcBef>
              <a:buSzPct val="100000"/>
              <a:buFont typeface="Arial"/>
              <a:buChar char="•"/>
              <a:defRPr sz="1600">
                <a:solidFill>
                  <a:srgbClr val="FFFFFF"/>
                </a:solidFill>
              </a:defRPr>
            </a:pPr>
            <a:r>
              <a:rPr lang="en-US" dirty="0" err="1"/>
              <a:t>Përdorni</a:t>
            </a:r>
            <a:r>
              <a:rPr lang="en-US" dirty="0"/>
              <a:t> </a:t>
            </a:r>
            <a:r>
              <a:rPr lang="en-US" dirty="0" err="1"/>
              <a:t>kornizën</a:t>
            </a:r>
            <a:r>
              <a:rPr lang="en-US" dirty="0"/>
              <a:t> e </a:t>
            </a:r>
            <a:r>
              <a:rPr lang="en-US" dirty="0" err="1"/>
              <a:t>rezultateve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menduar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funksionimin</a:t>
            </a:r>
            <a:r>
              <a:rPr lang="en-US" dirty="0"/>
              <a:t> e </a:t>
            </a:r>
            <a:r>
              <a:rPr lang="en-US" dirty="0" err="1"/>
              <a:t>fëmijës</a:t>
            </a:r>
            <a:r>
              <a:rPr lang="en-US" dirty="0"/>
              <a:t>.</a:t>
            </a:r>
          </a:p>
          <a:p>
            <a:pPr marL="228600" indent="-228600" defTabSz="914400">
              <a:lnSpc>
                <a:spcPct val="81000"/>
              </a:lnSpc>
              <a:spcBef>
                <a:spcPts val="1000"/>
              </a:spcBef>
              <a:buSzPct val="100000"/>
              <a:buFont typeface="Arial"/>
              <a:buChar char="•"/>
              <a:defRPr sz="1600">
                <a:solidFill>
                  <a:srgbClr val="FFFFFF"/>
                </a:solidFill>
              </a:defRPr>
            </a:pPr>
            <a:r>
              <a:rPr lang="en-US" dirty="0" err="1"/>
              <a:t>Përdorni</a:t>
            </a:r>
            <a:r>
              <a:rPr lang="en-US" dirty="0"/>
              <a:t> </a:t>
            </a:r>
            <a:r>
              <a:rPr lang="en-US" dirty="0" err="1"/>
              <a:t>informacionin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keni</a:t>
            </a:r>
            <a:r>
              <a:rPr lang="en-US" dirty="0"/>
              <a:t> </a:t>
            </a:r>
            <a:r>
              <a:rPr lang="en-US" dirty="0" err="1"/>
              <a:t>marrë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fillim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përcaktuar</a:t>
            </a:r>
            <a:r>
              <a:rPr lang="en-US" dirty="0"/>
              <a:t> </a:t>
            </a:r>
            <a:r>
              <a:rPr lang="en-US" dirty="0" err="1"/>
              <a:t>ekipin</a:t>
            </a:r>
            <a:r>
              <a:rPr lang="en-US" dirty="0"/>
              <a:t> e </a:t>
            </a:r>
            <a:r>
              <a:rPr lang="en-US" dirty="0" err="1"/>
              <a:t>vlerësimit</a:t>
            </a:r>
            <a:r>
              <a:rPr lang="en-US" dirty="0"/>
              <a:t>.</a:t>
            </a:r>
          </a:p>
          <a:p>
            <a:pPr marL="228600" indent="-228600" defTabSz="914400">
              <a:lnSpc>
                <a:spcPct val="81000"/>
              </a:lnSpc>
              <a:spcBef>
                <a:spcPts val="1000"/>
              </a:spcBef>
              <a:buSzPct val="100000"/>
              <a:buFont typeface="Arial"/>
              <a:buChar char="•"/>
              <a:defRPr sz="1600">
                <a:solidFill>
                  <a:srgbClr val="FFFFFF"/>
                </a:solidFill>
              </a:defRPr>
            </a:pPr>
            <a:r>
              <a:rPr lang="en-US" dirty="0" err="1"/>
              <a:t>Mblidhni</a:t>
            </a:r>
            <a:r>
              <a:rPr lang="en-US" dirty="0"/>
              <a:t> </a:t>
            </a:r>
            <a:r>
              <a:rPr lang="en-US" dirty="0" err="1"/>
              <a:t>informacione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: 1. </a:t>
            </a:r>
            <a:r>
              <a:rPr lang="en-US" dirty="0" err="1"/>
              <a:t>Funksionimin</a:t>
            </a:r>
            <a:r>
              <a:rPr lang="en-US" dirty="0"/>
              <a:t> e </a:t>
            </a:r>
            <a:r>
              <a:rPr lang="en-US" dirty="0" err="1"/>
              <a:t>fëmijës</a:t>
            </a:r>
            <a:r>
              <a:rPr lang="en-US" dirty="0"/>
              <a:t>; 2. </a:t>
            </a:r>
            <a:r>
              <a:rPr lang="en-US" dirty="0" err="1"/>
              <a:t>Shqetësimet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prioritetet</a:t>
            </a:r>
            <a:r>
              <a:rPr lang="en-US" dirty="0"/>
              <a:t> e </a:t>
            </a:r>
            <a:r>
              <a:rPr lang="en-US" dirty="0" err="1"/>
              <a:t>familjes</a:t>
            </a:r>
            <a:r>
              <a:rPr lang="en-US" dirty="0"/>
              <a:t>; 3. </a:t>
            </a:r>
            <a:r>
              <a:rPr lang="en-US" dirty="0" err="1"/>
              <a:t>Burimet</a:t>
            </a:r>
            <a:r>
              <a:rPr lang="en-US" dirty="0"/>
              <a:t> </a:t>
            </a:r>
            <a:r>
              <a:rPr lang="en-US" dirty="0" err="1"/>
              <a:t>familjare</a:t>
            </a:r>
            <a:endParaRPr dirty="0"/>
          </a:p>
        </p:txBody>
      </p:sp>
      <p:sp>
        <p:nvSpPr>
          <p:cNvPr id="276" name="FAMILY ASSESSMENT"/>
          <p:cNvSpPr txBox="1"/>
          <p:nvPr/>
        </p:nvSpPr>
        <p:spPr>
          <a:xfrm>
            <a:off x="3902892" y="2431545"/>
            <a:ext cx="7423669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200"/>
            </a:lvl1pPr>
          </a:lstStyle>
          <a:p>
            <a:r>
              <a:rPr lang="en-US" dirty="0"/>
              <a:t>VLERËSIMI FAMILJES</a:t>
            </a:r>
            <a:endParaRPr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Kontrolloni</a:t>
            </a:r>
            <a:r>
              <a:rPr lang="en-US" dirty="0"/>
              <a:t> </a:t>
            </a:r>
            <a:r>
              <a:rPr lang="en-US" dirty="0" err="1"/>
              <a:t>njohuritë</a:t>
            </a:r>
            <a:r>
              <a:rPr lang="en-US" dirty="0"/>
              <a:t> </a:t>
            </a:r>
            <a:r>
              <a:rPr lang="en-US" dirty="0" err="1"/>
              <a:t>tuaja</a:t>
            </a:r>
            <a:r>
              <a:rPr lang="en-US" dirty="0"/>
              <a:t>!</a:t>
            </a:r>
            <a:endParaRPr dirty="0"/>
          </a:p>
        </p:txBody>
      </p:sp>
      <p:sp>
        <p:nvSpPr>
          <p:cNvPr id="279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Pyetje</a:t>
            </a:r>
            <a:r>
              <a:rPr lang="en-US" dirty="0"/>
              <a:t>:</a:t>
            </a:r>
          </a:p>
          <a:p>
            <a:endParaRPr lang="en-US" dirty="0"/>
          </a:p>
          <a:p>
            <a:r>
              <a:rPr lang="en-US" dirty="0"/>
              <a:t>Si e </a:t>
            </a:r>
            <a:r>
              <a:rPr lang="en-US" dirty="0" err="1"/>
              <a:t>përcakton</a:t>
            </a:r>
            <a:r>
              <a:rPr lang="en-US" dirty="0"/>
              <a:t> </a:t>
            </a:r>
            <a:r>
              <a:rPr lang="en-US" dirty="0" err="1"/>
              <a:t>praktikuesi</a:t>
            </a:r>
            <a:r>
              <a:rPr lang="en-US" dirty="0"/>
              <a:t>, </a:t>
            </a:r>
            <a:r>
              <a:rPr lang="en-US" dirty="0" err="1"/>
              <a:t>gjatë</a:t>
            </a:r>
            <a:r>
              <a:rPr lang="en-US" dirty="0"/>
              <a:t> </a:t>
            </a:r>
            <a:r>
              <a:rPr lang="en-US" dirty="0" err="1"/>
              <a:t>takimit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parë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shtëpi</a:t>
            </a:r>
            <a:r>
              <a:rPr lang="en-US" dirty="0"/>
              <a:t>, </a:t>
            </a:r>
            <a:r>
              <a:rPr lang="en-US" dirty="0" err="1"/>
              <a:t>nëse</a:t>
            </a:r>
            <a:r>
              <a:rPr lang="en-US" dirty="0"/>
              <a:t> </a:t>
            </a:r>
            <a:r>
              <a:rPr lang="en-US" dirty="0" err="1"/>
              <a:t>është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nevojshëm</a:t>
            </a:r>
            <a:r>
              <a:rPr lang="en-US" dirty="0"/>
              <a:t> </a:t>
            </a:r>
            <a:r>
              <a:rPr lang="en-US" dirty="0" err="1"/>
              <a:t>ekzaminimi</a:t>
            </a:r>
            <a:r>
              <a:rPr lang="en-US" dirty="0"/>
              <a:t>?</a:t>
            </a:r>
          </a:p>
          <a:p>
            <a:endParaRPr lang="en-US" dirty="0"/>
          </a:p>
          <a:p>
            <a:r>
              <a:rPr lang="en-US" dirty="0" err="1"/>
              <a:t>Çfarë</a:t>
            </a:r>
            <a:r>
              <a:rPr lang="en-US" dirty="0"/>
              <a:t> </a:t>
            </a:r>
            <a:r>
              <a:rPr lang="en-US" dirty="0" err="1"/>
              <a:t>nënkuptohet</a:t>
            </a:r>
            <a:r>
              <a:rPr lang="en-US" dirty="0"/>
              <a:t> me </a:t>
            </a:r>
            <a:r>
              <a:rPr lang="en-US" dirty="0" err="1"/>
              <a:t>vlerësim</a:t>
            </a:r>
            <a:r>
              <a:rPr lang="en-US" dirty="0"/>
              <a:t> </a:t>
            </a:r>
            <a:r>
              <a:rPr lang="en-US" dirty="0" err="1"/>
              <a:t>familjar</a:t>
            </a:r>
            <a:r>
              <a:rPr lang="en-US" dirty="0"/>
              <a:t>?</a:t>
            </a:r>
            <a:endParaRPr dirty="0"/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Rezultatet</a:t>
            </a:r>
            <a:r>
              <a:rPr lang="en-US" dirty="0"/>
              <a:t> e </a:t>
            </a:r>
            <a:r>
              <a:rPr lang="en-US" dirty="0" err="1"/>
              <a:t>fëmijës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familjes</a:t>
            </a:r>
            <a:endParaRPr dirty="0"/>
          </a:p>
        </p:txBody>
      </p:sp>
      <p:sp>
        <p:nvSpPr>
          <p:cNvPr id="282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680320" y="2336872"/>
            <a:ext cx="4298081" cy="411010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2200" b="1" u="sng"/>
            </a:pPr>
            <a:r>
              <a:rPr lang="en-US" dirty="0" err="1"/>
              <a:t>Fëmijët</a:t>
            </a:r>
            <a:r>
              <a:rPr lang="en-US" dirty="0"/>
              <a:t> do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demonstrojnë</a:t>
            </a:r>
            <a:r>
              <a:rPr lang="en-US" dirty="0"/>
              <a:t>:</a:t>
            </a:r>
          </a:p>
          <a:p>
            <a:pPr marL="0" indent="0">
              <a:buSzTx/>
              <a:buNone/>
              <a:defRPr sz="2200" b="1" u="sng"/>
            </a:pPr>
            <a:endParaRPr lang="en-US" dirty="0"/>
          </a:p>
          <a:p>
            <a:pPr marL="0" indent="0">
              <a:buSzTx/>
              <a:buNone/>
              <a:defRPr sz="2200" b="1" u="sng"/>
            </a:pPr>
            <a:r>
              <a:rPr lang="en-US" dirty="0" err="1"/>
              <a:t>Lidhje</a:t>
            </a:r>
            <a:r>
              <a:rPr lang="en-US" dirty="0"/>
              <a:t> </a:t>
            </a:r>
            <a:r>
              <a:rPr lang="en-US" dirty="0" err="1"/>
              <a:t>pozitive</a:t>
            </a:r>
            <a:r>
              <a:rPr lang="en-US" dirty="0"/>
              <a:t> socio-</a:t>
            </a:r>
            <a:r>
              <a:rPr lang="en-US" dirty="0" err="1"/>
              <a:t>emocionale</a:t>
            </a:r>
            <a:endParaRPr lang="en-US" dirty="0"/>
          </a:p>
          <a:p>
            <a:pPr marL="0" indent="0">
              <a:buSzTx/>
              <a:buNone/>
              <a:defRPr sz="2200" b="1" u="sng"/>
            </a:pPr>
            <a:r>
              <a:rPr lang="en-US" dirty="0" err="1"/>
              <a:t>Përvetësimi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përdorimi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njohurive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aftësive</a:t>
            </a:r>
            <a:r>
              <a:rPr lang="en-US" dirty="0"/>
              <a:t> duke </a:t>
            </a:r>
            <a:r>
              <a:rPr lang="en-US" dirty="0" err="1"/>
              <a:t>përfshirë</a:t>
            </a:r>
            <a:r>
              <a:rPr lang="en-US" dirty="0"/>
              <a:t> </a:t>
            </a:r>
            <a:r>
              <a:rPr lang="en-US" dirty="0" err="1"/>
              <a:t>gjuhën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komunikimin</a:t>
            </a:r>
            <a:endParaRPr lang="en-US" dirty="0"/>
          </a:p>
          <a:p>
            <a:pPr marL="0" indent="0">
              <a:buSzTx/>
              <a:buNone/>
              <a:defRPr sz="2200" b="1" u="sng"/>
            </a:pPr>
            <a:r>
              <a:rPr lang="en-US" dirty="0" err="1"/>
              <a:t>Përdorimi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sjelljeve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përshtatshme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përmbushur</a:t>
            </a:r>
            <a:r>
              <a:rPr lang="en-US" dirty="0"/>
              <a:t> </a:t>
            </a:r>
            <a:r>
              <a:rPr lang="en-US" dirty="0" err="1"/>
              <a:t>nevojat</a:t>
            </a:r>
            <a:r>
              <a:rPr lang="en-US" dirty="0"/>
              <a:t> e </a:t>
            </a:r>
            <a:r>
              <a:rPr lang="en-US" dirty="0" err="1"/>
              <a:t>tyre</a:t>
            </a:r>
            <a:endParaRPr dirty="0"/>
          </a:p>
        </p:txBody>
      </p:sp>
      <p:sp>
        <p:nvSpPr>
          <p:cNvPr id="283" name="Content Placeholder 2"/>
          <p:cNvSpPr txBox="1"/>
          <p:nvPr/>
        </p:nvSpPr>
        <p:spPr>
          <a:xfrm>
            <a:off x="5773712" y="2262981"/>
            <a:ext cx="4206641" cy="41101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  <a:defRPr sz="2200" b="1" u="sng">
                <a:solidFill>
                  <a:srgbClr val="FFFFFF"/>
                </a:solidFill>
              </a:defRPr>
            </a:pPr>
            <a:r>
              <a:rPr lang="en-US" dirty="0" err="1"/>
              <a:t>Programet</a:t>
            </a:r>
            <a:r>
              <a:rPr lang="en-US" dirty="0"/>
              <a:t> do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sigurojnë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familjet</a:t>
            </a:r>
            <a:r>
              <a:rPr lang="en-US" dirty="0" smtClean="0"/>
              <a:t>:</a:t>
            </a:r>
          </a:p>
          <a:p>
            <a:pPr defTabSz="914400">
              <a:lnSpc>
                <a:spcPct val="90000"/>
              </a:lnSpc>
              <a:spcBef>
                <a:spcPts val="1000"/>
              </a:spcBef>
              <a:defRPr sz="2200" b="1" u="sng">
                <a:solidFill>
                  <a:srgbClr val="FFFFFF"/>
                </a:solidFill>
              </a:defRPr>
            </a:pPr>
            <a:endParaRPr dirty="0"/>
          </a:p>
          <a:p>
            <a:pPr defTabSz="914400">
              <a:lnSpc>
                <a:spcPct val="90000"/>
              </a:lnSpc>
              <a:spcBef>
                <a:spcPts val="1000"/>
              </a:spcBef>
              <a:defRPr sz="2200">
                <a:solidFill>
                  <a:srgbClr val="FFFFFF"/>
                </a:solidFill>
              </a:defRPr>
            </a:pPr>
            <a:r>
              <a:rPr lang="en-US" dirty="0"/>
              <a:t>Ata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dinë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drejtat</a:t>
            </a:r>
            <a:r>
              <a:rPr lang="en-US" dirty="0"/>
              <a:t> e </a:t>
            </a:r>
            <a:r>
              <a:rPr lang="en-US" dirty="0" err="1"/>
              <a:t>tyre</a:t>
            </a:r>
            <a:endParaRPr lang="en-US" dirty="0"/>
          </a:p>
          <a:p>
            <a:pPr defTabSz="914400">
              <a:lnSpc>
                <a:spcPct val="90000"/>
              </a:lnSpc>
              <a:spcBef>
                <a:spcPts val="1000"/>
              </a:spcBef>
              <a:defRPr sz="2200">
                <a:solidFill>
                  <a:srgbClr val="FFFFFF"/>
                </a:solidFill>
              </a:defRPr>
            </a:pPr>
            <a:r>
              <a:rPr lang="en-US" dirty="0"/>
              <a:t>Ata </a:t>
            </a:r>
            <a:r>
              <a:rPr lang="en-US" dirty="0" err="1"/>
              <a:t>mund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komunikojnë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mënyrë</a:t>
            </a:r>
            <a:r>
              <a:rPr lang="en-US" dirty="0"/>
              <a:t> </a:t>
            </a:r>
            <a:r>
              <a:rPr lang="en-US" dirty="0" err="1"/>
              <a:t>efektive</a:t>
            </a:r>
            <a:r>
              <a:rPr lang="en-US" dirty="0"/>
              <a:t> </a:t>
            </a:r>
            <a:r>
              <a:rPr lang="en-US" dirty="0" err="1"/>
              <a:t>nevojat</a:t>
            </a:r>
            <a:r>
              <a:rPr lang="en-US" dirty="0"/>
              <a:t> e </a:t>
            </a:r>
            <a:r>
              <a:rPr lang="en-US" dirty="0" err="1"/>
              <a:t>fëmijëve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tyre</a:t>
            </a:r>
            <a:endParaRPr lang="en-US" dirty="0"/>
          </a:p>
          <a:p>
            <a:pPr defTabSz="914400">
              <a:lnSpc>
                <a:spcPct val="90000"/>
              </a:lnSpc>
              <a:spcBef>
                <a:spcPts val="1000"/>
              </a:spcBef>
              <a:defRPr sz="2200">
                <a:solidFill>
                  <a:srgbClr val="FFFFFF"/>
                </a:solidFill>
              </a:defRPr>
            </a:pPr>
            <a:r>
              <a:rPr lang="en-US" dirty="0"/>
              <a:t>Ata </a:t>
            </a:r>
            <a:r>
              <a:rPr lang="en-US" dirty="0" err="1"/>
              <a:t>kanë</a:t>
            </a:r>
            <a:r>
              <a:rPr lang="en-US" dirty="0"/>
              <a:t> </a:t>
            </a:r>
            <a:r>
              <a:rPr lang="en-US" dirty="0" err="1"/>
              <a:t>njohuritë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aftësitë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ndihmuar</a:t>
            </a:r>
            <a:r>
              <a:rPr lang="en-US" dirty="0"/>
              <a:t> </a:t>
            </a:r>
            <a:r>
              <a:rPr lang="en-US" dirty="0" err="1"/>
              <a:t>fëmijët</a:t>
            </a:r>
            <a:r>
              <a:rPr lang="en-US" dirty="0"/>
              <a:t> e </a:t>
            </a:r>
            <a:r>
              <a:rPr lang="en-US" dirty="0" err="1"/>
              <a:t>tyre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zhvillohen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mësojnë</a:t>
            </a:r>
            <a:endParaRPr dirty="0"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Kontrolloni</a:t>
            </a:r>
            <a:r>
              <a:rPr lang="en-US" dirty="0"/>
              <a:t> </a:t>
            </a:r>
            <a:r>
              <a:rPr lang="en-US" dirty="0" err="1"/>
              <a:t>njohuritë</a:t>
            </a:r>
            <a:r>
              <a:rPr lang="en-US" dirty="0"/>
              <a:t> </a:t>
            </a:r>
            <a:r>
              <a:rPr lang="en-US" dirty="0" err="1"/>
              <a:t>tuaja</a:t>
            </a:r>
            <a:r>
              <a:rPr lang="en-US" dirty="0"/>
              <a:t>!</a:t>
            </a:r>
            <a:endParaRPr dirty="0"/>
          </a:p>
        </p:txBody>
      </p:sp>
      <p:sp>
        <p:nvSpPr>
          <p:cNvPr id="286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Gjatë</a:t>
            </a:r>
            <a:r>
              <a:rPr lang="en-US" dirty="0"/>
              <a:t> </a:t>
            </a:r>
            <a:r>
              <a:rPr lang="en-US" dirty="0" err="1"/>
              <a:t>takimit</a:t>
            </a:r>
            <a:r>
              <a:rPr lang="en-US" dirty="0"/>
              <a:t> </a:t>
            </a:r>
            <a:r>
              <a:rPr lang="en-US" dirty="0" err="1"/>
              <a:t>fillestar</a:t>
            </a:r>
            <a:r>
              <a:rPr lang="en-US" dirty="0"/>
              <a:t>, </a:t>
            </a:r>
            <a:r>
              <a:rPr lang="en-US" dirty="0" err="1"/>
              <a:t>koordinatorët</a:t>
            </a:r>
            <a:r>
              <a:rPr lang="en-US" dirty="0"/>
              <a:t> e </a:t>
            </a:r>
            <a:r>
              <a:rPr lang="en-US" dirty="0" err="1"/>
              <a:t>burimeve</a:t>
            </a:r>
            <a:r>
              <a:rPr lang="en-US" dirty="0"/>
              <a:t> </a:t>
            </a:r>
            <a:r>
              <a:rPr lang="en-US" dirty="0" err="1"/>
              <a:t>familjare</a:t>
            </a:r>
            <a:r>
              <a:rPr lang="en-US" dirty="0"/>
              <a:t> </a:t>
            </a:r>
            <a:r>
              <a:rPr lang="en-US" dirty="0" err="1"/>
              <a:t>kontrollojnë</a:t>
            </a:r>
            <a:r>
              <a:rPr lang="en-US" dirty="0"/>
              <a:t> </a:t>
            </a:r>
            <a:r>
              <a:rPr lang="en-US" dirty="0" err="1"/>
              <a:t>gjithmonë</a:t>
            </a:r>
            <a:r>
              <a:rPr lang="en-US" dirty="0"/>
              <a:t> </a:t>
            </a:r>
            <a:r>
              <a:rPr lang="en-US" dirty="0" err="1"/>
              <a:t>çdo</a:t>
            </a:r>
            <a:r>
              <a:rPr lang="en-US" dirty="0"/>
              <a:t> </a:t>
            </a:r>
            <a:r>
              <a:rPr lang="en-US" dirty="0" err="1"/>
              <a:t>fëmijë</a:t>
            </a:r>
            <a:r>
              <a:rPr lang="en-US" dirty="0"/>
              <a:t> </a:t>
            </a:r>
            <a:r>
              <a:rPr lang="en-US" dirty="0" err="1"/>
              <a:t>përpara</a:t>
            </a:r>
            <a:r>
              <a:rPr lang="en-US" dirty="0"/>
              <a:t> se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planifikojnë</a:t>
            </a:r>
            <a:r>
              <a:rPr lang="en-US" dirty="0"/>
              <a:t> </a:t>
            </a:r>
            <a:r>
              <a:rPr lang="en-US" dirty="0" err="1"/>
              <a:t>vlerësimin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vlerësimin</a:t>
            </a:r>
            <a:r>
              <a:rPr lang="en-US" dirty="0"/>
              <a:t>.</a:t>
            </a:r>
          </a:p>
          <a:p>
            <a:r>
              <a:rPr lang="en-US" dirty="0"/>
              <a:t>A) e </a:t>
            </a:r>
            <a:r>
              <a:rPr lang="en-US" dirty="0" err="1"/>
              <a:t>vërtetë</a:t>
            </a:r>
            <a:endParaRPr lang="en-US" dirty="0"/>
          </a:p>
          <a:p>
            <a:r>
              <a:rPr lang="en-US" dirty="0"/>
              <a:t>B) e </a:t>
            </a:r>
            <a:r>
              <a:rPr lang="en-US" dirty="0" err="1"/>
              <a:t>pasaktë</a:t>
            </a:r>
            <a:endParaRPr dirty="0"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Content Placeholder 2"/>
          <p:cNvSpPr txBox="1">
            <a:spLocks noGrp="1"/>
          </p:cNvSpPr>
          <p:nvPr>
            <p:ph type="body" sz="quarter" idx="1"/>
          </p:nvPr>
        </p:nvSpPr>
        <p:spPr>
          <a:xfrm>
            <a:off x="236975" y="3759199"/>
            <a:ext cx="5406444" cy="2890984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81000"/>
              </a:lnSpc>
              <a:buSzTx/>
              <a:buNone/>
              <a:defRPr sz="1600"/>
            </a:pPr>
            <a:r>
              <a:rPr lang="en-US" dirty="0" err="1"/>
              <a:t>Vlerësimi</a:t>
            </a:r>
            <a:endParaRPr lang="en-US" dirty="0"/>
          </a:p>
          <a:p>
            <a:pPr marL="0" indent="0">
              <a:lnSpc>
                <a:spcPct val="81000"/>
              </a:lnSpc>
              <a:buSzTx/>
              <a:buNone/>
              <a:defRPr sz="1600"/>
            </a:pPr>
            <a:r>
              <a:rPr lang="en-US" dirty="0" err="1"/>
              <a:t>Përshtatshmëria</a:t>
            </a:r>
            <a:endParaRPr lang="en-US" dirty="0"/>
          </a:p>
          <a:p>
            <a:pPr marL="0" indent="0">
              <a:lnSpc>
                <a:spcPct val="81000"/>
              </a:lnSpc>
              <a:buSzTx/>
              <a:buNone/>
              <a:defRPr sz="1600"/>
            </a:pPr>
            <a:r>
              <a:rPr lang="en-US" dirty="0" err="1"/>
              <a:t>Statusi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zhvillimit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këto</a:t>
            </a:r>
            <a:r>
              <a:rPr lang="en-US" dirty="0"/>
              <a:t> </a:t>
            </a:r>
            <a:r>
              <a:rPr lang="en-US" dirty="0" err="1"/>
              <a:t>fusha</a:t>
            </a:r>
            <a:r>
              <a:rPr lang="en-US" dirty="0"/>
              <a:t> </a:t>
            </a:r>
            <a:r>
              <a:rPr lang="en-US" dirty="0" err="1"/>
              <a:t>zhvillimi</a:t>
            </a:r>
            <a:r>
              <a:rPr lang="en-US" dirty="0"/>
              <a:t>:</a:t>
            </a:r>
          </a:p>
          <a:p>
            <a:pPr marL="0" indent="0">
              <a:lnSpc>
                <a:spcPct val="81000"/>
              </a:lnSpc>
              <a:buSzTx/>
              <a:buNone/>
              <a:defRPr sz="1600"/>
            </a:pPr>
            <a:r>
              <a:rPr lang="en-US" dirty="0" err="1"/>
              <a:t>Fizike</a:t>
            </a:r>
            <a:r>
              <a:rPr lang="en-US" dirty="0"/>
              <a:t> (</a:t>
            </a:r>
            <a:r>
              <a:rPr lang="en-US" dirty="0" err="1"/>
              <a:t>dëgjimi</a:t>
            </a:r>
            <a:r>
              <a:rPr lang="en-US" dirty="0"/>
              <a:t>, </a:t>
            </a:r>
            <a:r>
              <a:rPr lang="en-US" dirty="0" err="1"/>
              <a:t>shikimi</a:t>
            </a:r>
            <a:r>
              <a:rPr lang="en-US" dirty="0"/>
              <a:t>, </a:t>
            </a:r>
            <a:r>
              <a:rPr lang="en-US" dirty="0" err="1"/>
              <a:t>motori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hollë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motorik</a:t>
            </a:r>
            <a:r>
              <a:rPr lang="en-US" dirty="0"/>
              <a:t> </a:t>
            </a:r>
            <a:r>
              <a:rPr lang="en-US" dirty="0" err="1"/>
              <a:t>bruto</a:t>
            </a:r>
            <a:r>
              <a:rPr lang="en-US" dirty="0"/>
              <a:t>)</a:t>
            </a:r>
          </a:p>
          <a:p>
            <a:pPr marL="0" indent="0">
              <a:lnSpc>
                <a:spcPct val="81000"/>
              </a:lnSpc>
              <a:buSzTx/>
              <a:buNone/>
              <a:defRPr sz="1600"/>
            </a:pPr>
            <a:r>
              <a:rPr lang="en-US" dirty="0" err="1"/>
              <a:t>Komunikimi</a:t>
            </a:r>
            <a:r>
              <a:rPr lang="en-US" dirty="0"/>
              <a:t> (</a:t>
            </a:r>
            <a:r>
              <a:rPr lang="en-US" dirty="0" err="1"/>
              <a:t>shprehës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pranues</a:t>
            </a:r>
            <a:r>
              <a:rPr lang="en-US" dirty="0"/>
              <a:t>)</a:t>
            </a:r>
          </a:p>
          <a:p>
            <a:pPr marL="0" indent="0">
              <a:lnSpc>
                <a:spcPct val="81000"/>
              </a:lnSpc>
              <a:buSzTx/>
              <a:buNone/>
              <a:defRPr sz="1600"/>
            </a:pPr>
            <a:r>
              <a:rPr lang="en-US" dirty="0" err="1"/>
              <a:t>Njohës</a:t>
            </a:r>
            <a:endParaRPr lang="en-US" dirty="0"/>
          </a:p>
          <a:p>
            <a:pPr marL="0" indent="0">
              <a:lnSpc>
                <a:spcPct val="81000"/>
              </a:lnSpc>
              <a:buSzTx/>
              <a:buNone/>
              <a:defRPr sz="1600"/>
            </a:pPr>
            <a:r>
              <a:rPr lang="en-US" dirty="0" err="1"/>
              <a:t>Përshtatshëm</a:t>
            </a:r>
            <a:endParaRPr lang="en-US" dirty="0"/>
          </a:p>
          <a:p>
            <a:pPr marL="0" indent="0">
              <a:lnSpc>
                <a:spcPct val="81000"/>
              </a:lnSpc>
              <a:buSzTx/>
              <a:buNone/>
              <a:defRPr sz="1600"/>
            </a:pPr>
            <a:r>
              <a:rPr lang="en-US" dirty="0"/>
              <a:t>Socio-</a:t>
            </a:r>
            <a:r>
              <a:rPr lang="en-US" dirty="0" err="1"/>
              <a:t>emocionale</a:t>
            </a:r>
            <a:endParaRPr dirty="0"/>
          </a:p>
        </p:txBody>
      </p:sp>
      <p:sp>
        <p:nvSpPr>
          <p:cNvPr id="289" name="Content Placeholder 2"/>
          <p:cNvSpPr txBox="1"/>
          <p:nvPr/>
        </p:nvSpPr>
        <p:spPr>
          <a:xfrm>
            <a:off x="6734296" y="3759199"/>
            <a:ext cx="5315004" cy="28909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 fontScale="92500" lnSpcReduction="20000"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  <a:defRPr>
                <a:solidFill>
                  <a:srgbClr val="FFFFFF"/>
                </a:solidFill>
              </a:defRPr>
            </a:pPr>
            <a:r>
              <a:rPr lang="en-US" dirty="0" err="1"/>
              <a:t>Vlerësimi</a:t>
            </a:r>
            <a:endParaRPr lang="en-US" dirty="0"/>
          </a:p>
          <a:p>
            <a:pPr defTabSz="914400">
              <a:lnSpc>
                <a:spcPct val="90000"/>
              </a:lnSpc>
              <a:spcBef>
                <a:spcPts val="1000"/>
              </a:spcBef>
              <a:defRPr>
                <a:solidFill>
                  <a:srgbClr val="FFFFFF"/>
                </a:solidFill>
              </a:defRPr>
            </a:pPr>
            <a:r>
              <a:rPr lang="en-US" dirty="0" err="1"/>
              <a:t>Objektivat</a:t>
            </a:r>
            <a:r>
              <a:rPr lang="en-US" dirty="0"/>
              <a:t> e </a:t>
            </a:r>
            <a:r>
              <a:rPr lang="en-US" dirty="0" err="1"/>
              <a:t>vlerësimit</a:t>
            </a:r>
            <a:endParaRPr lang="en-US" dirty="0"/>
          </a:p>
          <a:p>
            <a:pPr defTabSz="914400">
              <a:lnSpc>
                <a:spcPct val="90000"/>
              </a:lnSpc>
              <a:spcBef>
                <a:spcPts val="1000"/>
              </a:spcBef>
              <a:defRPr>
                <a:solidFill>
                  <a:srgbClr val="FFFFFF"/>
                </a:solidFill>
              </a:defRPr>
            </a:pP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identifikuar</a:t>
            </a:r>
            <a:r>
              <a:rPr lang="en-US" dirty="0"/>
              <a:t> </a:t>
            </a:r>
            <a:r>
              <a:rPr lang="en-US" dirty="0" err="1"/>
              <a:t>pikat</a:t>
            </a:r>
            <a:r>
              <a:rPr lang="en-US" dirty="0"/>
              <a:t> e </a:t>
            </a:r>
            <a:r>
              <a:rPr lang="en-US" dirty="0" err="1"/>
              <a:t>forta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nevojat</a:t>
            </a:r>
            <a:r>
              <a:rPr lang="en-US" dirty="0"/>
              <a:t> e </a:t>
            </a:r>
            <a:r>
              <a:rPr lang="en-US" dirty="0" err="1"/>
              <a:t>fëmijëve</a:t>
            </a:r>
            <a:endParaRPr lang="en-US" dirty="0"/>
          </a:p>
          <a:p>
            <a:pPr defTabSz="914400">
              <a:lnSpc>
                <a:spcPct val="90000"/>
              </a:lnSpc>
              <a:spcBef>
                <a:spcPts val="1000"/>
              </a:spcBef>
              <a:defRPr>
                <a:solidFill>
                  <a:srgbClr val="FFFFFF"/>
                </a:solidFill>
              </a:defRPr>
            </a:pPr>
            <a:r>
              <a:rPr lang="en-US" dirty="0" err="1"/>
              <a:t>Aftësitë</a:t>
            </a:r>
            <a:r>
              <a:rPr lang="en-US" dirty="0"/>
              <a:t> e </a:t>
            </a:r>
            <a:r>
              <a:rPr lang="en-US" dirty="0" err="1"/>
              <a:t>fëmijëve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lidhen</a:t>
            </a:r>
            <a:r>
              <a:rPr lang="en-US" dirty="0"/>
              <a:t> me:</a:t>
            </a:r>
          </a:p>
          <a:p>
            <a:pPr defTabSz="914400">
              <a:lnSpc>
                <a:spcPct val="90000"/>
              </a:lnSpc>
              <a:spcBef>
                <a:spcPts val="1000"/>
              </a:spcBef>
              <a:defRPr>
                <a:solidFill>
                  <a:srgbClr val="FFFFFF"/>
                </a:solidFill>
              </a:defRPr>
            </a:pPr>
            <a:r>
              <a:rPr lang="en-US" dirty="0" smtClean="0"/>
              <a:t>	</a:t>
            </a:r>
            <a:r>
              <a:rPr lang="en-US" dirty="0" err="1" smtClean="0"/>
              <a:t>Aftësi</a:t>
            </a:r>
            <a:r>
              <a:rPr lang="en-US" dirty="0" smtClean="0"/>
              <a:t> </a:t>
            </a:r>
            <a:r>
              <a:rPr lang="en-US" dirty="0" err="1"/>
              <a:t>pozitive</a:t>
            </a:r>
            <a:r>
              <a:rPr lang="en-US" dirty="0"/>
              <a:t> socio-</a:t>
            </a:r>
            <a:r>
              <a:rPr lang="en-US" dirty="0" err="1"/>
              <a:t>emocionale</a:t>
            </a:r>
            <a:endParaRPr lang="en-US" dirty="0"/>
          </a:p>
          <a:p>
            <a:pPr defTabSz="914400">
              <a:lnSpc>
                <a:spcPct val="90000"/>
              </a:lnSpc>
              <a:spcBef>
                <a:spcPts val="1000"/>
              </a:spcBef>
              <a:defRPr>
                <a:solidFill>
                  <a:srgbClr val="FFFFFF"/>
                </a:solidFill>
              </a:defRPr>
            </a:pPr>
            <a:r>
              <a:rPr lang="en-US" dirty="0" smtClean="0"/>
              <a:t>	</a:t>
            </a:r>
            <a:r>
              <a:rPr lang="en-US" dirty="0" err="1" smtClean="0"/>
              <a:t>Përvetësimi</a:t>
            </a:r>
            <a:r>
              <a:rPr lang="en-US" dirty="0" smtClean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përdorimi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njohurive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aftësive</a:t>
            </a:r>
            <a:endParaRPr lang="en-US" dirty="0"/>
          </a:p>
          <a:p>
            <a:pPr defTabSz="914400">
              <a:lnSpc>
                <a:spcPct val="90000"/>
              </a:lnSpc>
              <a:spcBef>
                <a:spcPts val="1000"/>
              </a:spcBef>
              <a:defRPr>
                <a:solidFill>
                  <a:srgbClr val="FFFFFF"/>
                </a:solidFill>
              </a:defRPr>
            </a:pPr>
            <a:r>
              <a:rPr lang="en-US" dirty="0" smtClean="0"/>
              <a:t>	</a:t>
            </a:r>
            <a:r>
              <a:rPr lang="en-US" dirty="0" err="1" smtClean="0"/>
              <a:t>Përdorimi</a:t>
            </a:r>
            <a:r>
              <a:rPr lang="en-US" dirty="0" smtClean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sjelljeve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përshtatshme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përmbushur</a:t>
            </a:r>
            <a:r>
              <a:rPr lang="en-US" dirty="0"/>
              <a:t> </a:t>
            </a:r>
            <a:r>
              <a:rPr lang="en-US" dirty="0" err="1"/>
              <a:t>nevojat</a:t>
            </a:r>
            <a:r>
              <a:rPr lang="en-US" dirty="0"/>
              <a:t> e </a:t>
            </a:r>
            <a:r>
              <a:rPr lang="en-US" dirty="0" err="1"/>
              <a:t>tyre</a:t>
            </a:r>
            <a:endParaRPr dirty="0"/>
          </a:p>
        </p:txBody>
      </p:sp>
      <p:sp>
        <p:nvSpPr>
          <p:cNvPr id="290" name="CHILD EVALUATION AND FUNCTIONAL ASSESSMENT"/>
          <p:cNvSpPr txBox="1"/>
          <p:nvPr/>
        </p:nvSpPr>
        <p:spPr>
          <a:xfrm>
            <a:off x="1712699" y="2431545"/>
            <a:ext cx="9613862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200"/>
            </a:lvl1pPr>
          </a:lstStyle>
          <a:p>
            <a:r>
              <a:rPr lang="en-US" dirty="0"/>
              <a:t>VLERËSIMI DHE VLERËSIMI FUNKSIONAL I FËMIJËVE</a:t>
            </a:r>
            <a:endParaRPr dirty="0"/>
          </a:p>
        </p:txBody>
      </p:sp>
      <p:sp>
        <p:nvSpPr>
          <p:cNvPr id="291" name="Title 1"/>
          <p:cNvSpPr txBox="1">
            <a:spLocks noGrp="1"/>
          </p:cNvSpPr>
          <p:nvPr>
            <p:ph type="title"/>
          </p:nvPr>
        </p:nvSpPr>
        <p:spPr>
          <a:xfrm>
            <a:off x="816246" y="922167"/>
            <a:ext cx="9613862" cy="743064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 err="1"/>
              <a:t>Procesi</a:t>
            </a:r>
            <a:r>
              <a:rPr lang="en-US" dirty="0"/>
              <a:t> IFSP</a:t>
            </a:r>
            <a:endParaRPr dirty="0"/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Kontrolloni</a:t>
            </a:r>
            <a:r>
              <a:rPr lang="en-US" dirty="0"/>
              <a:t> </a:t>
            </a:r>
            <a:r>
              <a:rPr lang="en-US" dirty="0" err="1"/>
              <a:t>njohuritë</a:t>
            </a:r>
            <a:r>
              <a:rPr lang="en-US" dirty="0"/>
              <a:t> </a:t>
            </a:r>
            <a:r>
              <a:rPr lang="en-US" dirty="0" err="1"/>
              <a:t>tuaja</a:t>
            </a:r>
            <a:r>
              <a:rPr lang="en-US" dirty="0"/>
              <a:t>!</a:t>
            </a:r>
            <a:endParaRPr dirty="0"/>
          </a:p>
        </p:txBody>
      </p:sp>
      <p:sp>
        <p:nvSpPr>
          <p:cNvPr id="29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gjithë</a:t>
            </a:r>
            <a:r>
              <a:rPr lang="en-US" dirty="0"/>
              <a:t> </a:t>
            </a:r>
            <a:r>
              <a:rPr lang="en-US" dirty="0" err="1"/>
              <a:t>fëmijët</a:t>
            </a:r>
            <a:r>
              <a:rPr lang="en-US" dirty="0"/>
              <a:t>, </a:t>
            </a:r>
            <a:r>
              <a:rPr lang="en-US" dirty="0" err="1"/>
              <a:t>pavarësisht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diagnoza</a:t>
            </a:r>
            <a:r>
              <a:rPr lang="en-US" dirty="0"/>
              <a:t> </a:t>
            </a:r>
            <a:r>
              <a:rPr lang="en-US" dirty="0" err="1"/>
              <a:t>fillestare</a:t>
            </a:r>
            <a:r>
              <a:rPr lang="en-US" dirty="0"/>
              <a:t>, </a:t>
            </a:r>
            <a:r>
              <a:rPr lang="en-US" dirty="0" err="1"/>
              <a:t>duhet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vlerësohen</a:t>
            </a:r>
            <a:r>
              <a:rPr lang="en-US" dirty="0"/>
              <a:t> me </a:t>
            </a:r>
            <a:r>
              <a:rPr lang="en-US" dirty="0" err="1"/>
              <a:t>mjete</a:t>
            </a:r>
            <a:r>
              <a:rPr lang="en-US" dirty="0"/>
              <a:t> normative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standardizuara</a:t>
            </a:r>
            <a:r>
              <a:rPr lang="en-US" dirty="0"/>
              <a:t> </a:t>
            </a:r>
            <a:r>
              <a:rPr lang="en-US" dirty="0" err="1"/>
              <a:t>përpara</a:t>
            </a:r>
            <a:r>
              <a:rPr lang="en-US" dirty="0"/>
              <a:t> se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kualifikohen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shërbimet</a:t>
            </a:r>
            <a:r>
              <a:rPr lang="en-US" dirty="0"/>
              <a:t> e RI.</a:t>
            </a:r>
          </a:p>
          <a:p>
            <a:r>
              <a:rPr lang="en-US" dirty="0"/>
              <a:t>A) e </a:t>
            </a:r>
            <a:r>
              <a:rPr lang="en-US" dirty="0" err="1"/>
              <a:t>vërtetë</a:t>
            </a:r>
            <a:endParaRPr lang="en-US" dirty="0"/>
          </a:p>
          <a:p>
            <a:r>
              <a:rPr lang="en-US" dirty="0"/>
              <a:t>B) e </a:t>
            </a:r>
            <a:r>
              <a:rPr lang="en-US" dirty="0" err="1"/>
              <a:t>pasaktë</a:t>
            </a:r>
            <a:endParaRPr dirty="0"/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Content Placeholder 2"/>
          <p:cNvSpPr txBox="1">
            <a:spLocks noGrp="1"/>
          </p:cNvSpPr>
          <p:nvPr>
            <p:ph type="body" sz="quarter" idx="1"/>
          </p:nvPr>
        </p:nvSpPr>
        <p:spPr>
          <a:xfrm>
            <a:off x="258069" y="3446632"/>
            <a:ext cx="4676770" cy="289098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 err="1"/>
              <a:t>Përbërësit</a:t>
            </a:r>
            <a:r>
              <a:rPr lang="en-US" dirty="0"/>
              <a:t> e IFSP:</a:t>
            </a:r>
          </a:p>
          <a:p>
            <a:pPr marL="0" indent="0">
              <a:buSzTx/>
              <a:buNone/>
            </a:pPr>
            <a:r>
              <a:rPr lang="en-US" dirty="0" err="1"/>
              <a:t>Statusi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fëmijës</a:t>
            </a:r>
            <a:endParaRPr lang="en-US" dirty="0"/>
          </a:p>
          <a:p>
            <a:pPr marL="0" indent="0">
              <a:buSzTx/>
              <a:buNone/>
            </a:pPr>
            <a:r>
              <a:rPr lang="en-US" dirty="0" err="1"/>
              <a:t>Informacione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familjen</a:t>
            </a:r>
            <a:endParaRPr lang="en-US" dirty="0"/>
          </a:p>
          <a:p>
            <a:pPr marL="0" indent="0">
              <a:buSzTx/>
              <a:buNone/>
            </a:pPr>
            <a:r>
              <a:rPr lang="en-US" dirty="0" err="1"/>
              <a:t>Rezultatet</a:t>
            </a:r>
            <a:endParaRPr lang="en-US" dirty="0"/>
          </a:p>
          <a:p>
            <a:pPr marL="0" indent="0">
              <a:buSzTx/>
              <a:buNone/>
            </a:pPr>
            <a:r>
              <a:rPr lang="en-US" dirty="0" err="1"/>
              <a:t>Shërbimet</a:t>
            </a:r>
            <a:r>
              <a:rPr lang="en-US" dirty="0"/>
              <a:t> ECI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shërbimet</a:t>
            </a:r>
            <a:r>
              <a:rPr lang="en-US" dirty="0"/>
              <a:t> </a:t>
            </a:r>
            <a:r>
              <a:rPr lang="en-US" dirty="0" err="1"/>
              <a:t>komunitare</a:t>
            </a:r>
            <a:endParaRPr dirty="0"/>
          </a:p>
        </p:txBody>
      </p:sp>
      <p:sp>
        <p:nvSpPr>
          <p:cNvPr id="297" name="Content Placeholder 2"/>
          <p:cNvSpPr txBox="1"/>
          <p:nvPr/>
        </p:nvSpPr>
        <p:spPr>
          <a:xfrm>
            <a:off x="6494148" y="3977133"/>
            <a:ext cx="4585330" cy="26277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SzPct val="100000"/>
              <a:buChar char="-"/>
              <a:defRPr sz="2400">
                <a:solidFill>
                  <a:srgbClr val="FFFFFF"/>
                </a:solidFill>
              </a:defRPr>
            </a:pPr>
            <a:r>
              <a:rPr lang="en-US" dirty="0" err="1"/>
              <a:t>Datat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kohëzgjatja</a:t>
            </a:r>
            <a:r>
              <a:rPr lang="en-US" dirty="0"/>
              <a:t> e </a:t>
            </a:r>
            <a:r>
              <a:rPr lang="en-US" dirty="0" err="1"/>
              <a:t>shërbimeve</a:t>
            </a:r>
            <a:endParaRPr lang="en-US" dirty="0"/>
          </a:p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SzPct val="100000"/>
              <a:buChar char="-"/>
              <a:defRPr sz="2400">
                <a:solidFill>
                  <a:srgbClr val="FFFFFF"/>
                </a:solidFill>
              </a:defRPr>
            </a:pPr>
            <a:r>
              <a:rPr lang="en-US" dirty="0" err="1"/>
              <a:t>Koordinator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identifikuar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Shërbimit</a:t>
            </a:r>
            <a:endParaRPr lang="en-US" dirty="0"/>
          </a:p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SzPct val="100000"/>
              <a:buChar char="-"/>
              <a:defRPr sz="2400">
                <a:solidFill>
                  <a:srgbClr val="FFFFFF"/>
                </a:solidFill>
              </a:defRPr>
            </a:pPr>
            <a:r>
              <a:rPr lang="en-US" dirty="0" err="1"/>
              <a:t>Hapat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kalimet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shërbimet</a:t>
            </a:r>
            <a:r>
              <a:rPr lang="en-US" dirty="0"/>
              <a:t> e </a:t>
            </a:r>
            <a:r>
              <a:rPr lang="en-US" dirty="0" err="1"/>
              <a:t>pjesës</a:t>
            </a:r>
            <a:r>
              <a:rPr lang="en-US" dirty="0"/>
              <a:t> C</a:t>
            </a:r>
            <a:endParaRPr dirty="0"/>
          </a:p>
        </p:txBody>
      </p:sp>
      <p:sp>
        <p:nvSpPr>
          <p:cNvPr id="298" name="Title 1"/>
          <p:cNvSpPr txBox="1">
            <a:spLocks noGrp="1"/>
          </p:cNvSpPr>
          <p:nvPr>
            <p:ph type="title"/>
          </p:nvPr>
        </p:nvSpPr>
        <p:spPr>
          <a:xfrm>
            <a:off x="816246" y="922167"/>
            <a:ext cx="9613862" cy="743064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 err="1"/>
              <a:t>Procesi</a:t>
            </a:r>
            <a:r>
              <a:rPr lang="en-US" dirty="0"/>
              <a:t> IFSP</a:t>
            </a:r>
            <a:endParaRPr dirty="0"/>
          </a:p>
        </p:txBody>
      </p:sp>
      <p:sp>
        <p:nvSpPr>
          <p:cNvPr id="299" name="DEVELOPMENT OF IFSP"/>
          <p:cNvSpPr txBox="1"/>
          <p:nvPr/>
        </p:nvSpPr>
        <p:spPr>
          <a:xfrm>
            <a:off x="3354463" y="2431545"/>
            <a:ext cx="7423669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200"/>
            </a:lvl1pPr>
          </a:lstStyle>
          <a:p>
            <a:r>
              <a:rPr lang="en-US" dirty="0"/>
              <a:t>ZHVILLIMI I IFSP</a:t>
            </a:r>
            <a:endParaRPr dirty="0"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Kontrolloni</a:t>
            </a:r>
            <a:r>
              <a:rPr lang="en-US" dirty="0"/>
              <a:t> </a:t>
            </a:r>
            <a:r>
              <a:rPr lang="en-US" dirty="0" err="1"/>
              <a:t>njohuritë</a:t>
            </a:r>
            <a:r>
              <a:rPr lang="en-US" dirty="0"/>
              <a:t> </a:t>
            </a:r>
            <a:r>
              <a:rPr lang="en-US" dirty="0" err="1"/>
              <a:t>tuaja</a:t>
            </a:r>
            <a:r>
              <a:rPr lang="en-US" dirty="0"/>
              <a:t>!</a:t>
            </a:r>
            <a:endParaRPr dirty="0"/>
          </a:p>
        </p:txBody>
      </p:sp>
      <p:sp>
        <p:nvSpPr>
          <p:cNvPr id="30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In ECI, IFSP outcomes are developed based on the wrong items on standardized tests?</a:t>
            </a:r>
          </a:p>
          <a:p>
            <a:pPr marL="0" indent="0">
              <a:buSzTx/>
              <a:buNone/>
            </a:pPr>
            <a:endParaRPr/>
          </a:p>
          <a:p>
            <a:pPr marL="0" indent="0">
              <a:buSzTx/>
              <a:buNone/>
            </a:pPr>
            <a:r>
              <a:t>A) true</a:t>
            </a:r>
          </a:p>
          <a:p>
            <a:pPr marL="0" indent="0">
              <a:buSzTx/>
              <a:buNone/>
            </a:pPr>
            <a:r>
              <a:t>B) incorrect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dirty="0"/>
              <a:t>IFSP </a:t>
            </a:r>
            <a:r>
              <a:rPr lang="en-US" dirty="0" err="1"/>
              <a:t>procesi</a:t>
            </a:r>
            <a:endParaRPr dirty="0"/>
          </a:p>
        </p:txBody>
      </p:sp>
      <p:sp>
        <p:nvSpPr>
          <p:cNvPr id="24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10661936" cy="4294838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Çfarë</a:t>
            </a:r>
            <a:r>
              <a:rPr lang="en-US" dirty="0"/>
              <a:t> </a:t>
            </a:r>
            <a:r>
              <a:rPr lang="en-US" dirty="0" err="1"/>
              <a:t>është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Plan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Individualizuar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Shërbimit</a:t>
            </a:r>
            <a:r>
              <a:rPr lang="en-US" dirty="0"/>
              <a:t> </a:t>
            </a:r>
            <a:r>
              <a:rPr lang="en-US" dirty="0" err="1"/>
              <a:t>Familjar</a:t>
            </a:r>
            <a:r>
              <a:rPr lang="en-US" dirty="0"/>
              <a:t>? (</a:t>
            </a:r>
            <a:r>
              <a:rPr lang="en-US" dirty="0" err="1"/>
              <a:t>kujdestar</a:t>
            </a:r>
            <a:r>
              <a:rPr lang="en-US" dirty="0"/>
              <a:t>)</a:t>
            </a:r>
          </a:p>
          <a:p>
            <a:r>
              <a:rPr lang="en-US" dirty="0"/>
              <a:t>Si </a:t>
            </a:r>
            <a:r>
              <a:rPr lang="en-US" dirty="0" err="1"/>
              <a:t>t'ua</a:t>
            </a:r>
            <a:r>
              <a:rPr lang="en-US" dirty="0"/>
              <a:t> </a:t>
            </a:r>
            <a:r>
              <a:rPr lang="en-US" dirty="0" err="1"/>
              <a:t>shpjegoj</a:t>
            </a:r>
            <a:r>
              <a:rPr lang="en-US" dirty="0"/>
              <a:t> IFSP </a:t>
            </a:r>
            <a:r>
              <a:rPr lang="en-US" dirty="0" err="1"/>
              <a:t>burimeve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mundshme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përshtatshmërisë</a:t>
            </a:r>
            <a:r>
              <a:rPr lang="en-US" dirty="0"/>
              <a:t>? (</a:t>
            </a:r>
            <a:r>
              <a:rPr lang="en-US" dirty="0" err="1"/>
              <a:t>koordinator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burimeve</a:t>
            </a:r>
            <a:r>
              <a:rPr lang="en-US" dirty="0"/>
              <a:t> </a:t>
            </a:r>
            <a:r>
              <a:rPr lang="en-US" dirty="0" err="1"/>
              <a:t>familjare</a:t>
            </a:r>
            <a:r>
              <a:rPr lang="en-US" dirty="0"/>
              <a:t>)</a:t>
            </a:r>
          </a:p>
          <a:p>
            <a:r>
              <a:rPr lang="en-US" dirty="0" err="1"/>
              <a:t>Cila</a:t>
            </a:r>
            <a:r>
              <a:rPr lang="en-US" dirty="0"/>
              <a:t> </a:t>
            </a:r>
            <a:r>
              <a:rPr lang="en-US" dirty="0" err="1"/>
              <a:t>është</a:t>
            </a:r>
            <a:r>
              <a:rPr lang="en-US" dirty="0"/>
              <a:t> </a:t>
            </a:r>
            <a:r>
              <a:rPr lang="en-US" dirty="0" err="1"/>
              <a:t>lidhja</a:t>
            </a:r>
            <a:r>
              <a:rPr lang="en-US" dirty="0"/>
              <a:t> e IFSP me </a:t>
            </a:r>
            <a:r>
              <a:rPr lang="en-US" dirty="0" err="1"/>
              <a:t>shërbimet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do </a:t>
            </a:r>
            <a:r>
              <a:rPr lang="en-US" dirty="0" err="1"/>
              <a:t>t'u</a:t>
            </a:r>
            <a:r>
              <a:rPr lang="en-US" dirty="0"/>
              <a:t> </a:t>
            </a:r>
            <a:r>
              <a:rPr lang="en-US" dirty="0" err="1"/>
              <a:t>ofrohen</a:t>
            </a:r>
            <a:r>
              <a:rPr lang="en-US" dirty="0"/>
              <a:t> </a:t>
            </a:r>
            <a:r>
              <a:rPr lang="en-US" dirty="0" err="1"/>
              <a:t>fëmijëve</a:t>
            </a:r>
            <a:r>
              <a:rPr lang="en-US" dirty="0"/>
              <a:t>? (</a:t>
            </a:r>
            <a:r>
              <a:rPr lang="en-US" dirty="0" err="1"/>
              <a:t>terapist</a:t>
            </a:r>
            <a:r>
              <a:rPr lang="en-US" dirty="0"/>
              <a:t>)</a:t>
            </a:r>
          </a:p>
          <a:p>
            <a:r>
              <a:rPr lang="en-US" dirty="0" err="1"/>
              <a:t>Pse</a:t>
            </a:r>
            <a:r>
              <a:rPr lang="en-US" dirty="0"/>
              <a:t> </a:t>
            </a:r>
            <a:r>
              <a:rPr lang="en-US" dirty="0" err="1"/>
              <a:t>prindërit</a:t>
            </a:r>
            <a:r>
              <a:rPr lang="en-US" dirty="0"/>
              <a:t> e </a:t>
            </a:r>
            <a:r>
              <a:rPr lang="en-US" dirty="0" err="1"/>
              <a:t>parashkollorëve</a:t>
            </a:r>
            <a:r>
              <a:rPr lang="en-US" dirty="0"/>
              <a:t> </a:t>
            </a:r>
            <a:r>
              <a:rPr lang="en-US" dirty="0" err="1"/>
              <a:t>vijnë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shkollën</a:t>
            </a:r>
            <a:r>
              <a:rPr lang="en-US" dirty="0"/>
              <a:t> 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klasën</a:t>
            </a:r>
            <a:r>
              <a:rPr lang="en-US" dirty="0"/>
              <a:t> time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flasin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IFSP? (</a:t>
            </a:r>
            <a:r>
              <a:rPr lang="en-US" dirty="0" err="1"/>
              <a:t>mësues</a:t>
            </a:r>
            <a:r>
              <a:rPr lang="en-US" dirty="0"/>
              <a:t>)</a:t>
            </a:r>
          </a:p>
          <a:p>
            <a:r>
              <a:rPr lang="en-US" dirty="0" err="1"/>
              <a:t>Pse</a:t>
            </a:r>
            <a:r>
              <a:rPr lang="en-US" dirty="0"/>
              <a:t> </a:t>
            </a:r>
            <a:r>
              <a:rPr lang="en-US" dirty="0" err="1"/>
              <a:t>programi</a:t>
            </a:r>
            <a:r>
              <a:rPr lang="en-US" dirty="0"/>
              <a:t> RI </a:t>
            </a:r>
            <a:r>
              <a:rPr lang="en-US" dirty="0" err="1"/>
              <a:t>kërkon</a:t>
            </a:r>
            <a:r>
              <a:rPr lang="en-US" dirty="0"/>
              <a:t> </a:t>
            </a:r>
            <a:r>
              <a:rPr lang="en-US" dirty="0" err="1"/>
              <a:t>shërbime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ndryshme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ato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rekomandova</a:t>
            </a:r>
            <a:r>
              <a:rPr lang="en-US" dirty="0"/>
              <a:t> </a:t>
            </a:r>
            <a:r>
              <a:rPr lang="en-US" dirty="0" err="1"/>
              <a:t>fillimisht</a:t>
            </a:r>
            <a:r>
              <a:rPr lang="en-US" dirty="0"/>
              <a:t>? (</a:t>
            </a:r>
            <a:r>
              <a:rPr lang="en-US" dirty="0" err="1"/>
              <a:t>mjek</a:t>
            </a:r>
            <a:r>
              <a:rPr lang="en-US" dirty="0"/>
              <a:t>)</a:t>
            </a:r>
            <a:endParaRPr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Content Placeholder 2"/>
          <p:cNvSpPr txBox="1">
            <a:spLocks noGrp="1"/>
          </p:cNvSpPr>
          <p:nvPr>
            <p:ph type="body" sz="quarter" idx="1"/>
          </p:nvPr>
        </p:nvSpPr>
        <p:spPr>
          <a:xfrm>
            <a:off x="236975" y="3343564"/>
            <a:ext cx="5212481" cy="2890982"/>
          </a:xfrm>
          <a:prstGeom prst="rect">
            <a:avLst/>
          </a:prstGeom>
        </p:spPr>
        <p:txBody>
          <a:bodyPr/>
          <a:lstStyle/>
          <a:p>
            <a:pPr>
              <a:buFontTx/>
              <a:buChar char="-"/>
              <a:defRPr sz="2000"/>
            </a:pPr>
            <a:r>
              <a:rPr lang="en-US" dirty="0" err="1"/>
              <a:t>Sigurohuni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ofruesit</a:t>
            </a:r>
            <a:r>
              <a:rPr lang="en-US" dirty="0"/>
              <a:t> e </a:t>
            </a:r>
            <a:r>
              <a:rPr lang="en-US" dirty="0" err="1"/>
              <a:t>shërbimeve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zbatojnë</a:t>
            </a:r>
            <a:r>
              <a:rPr lang="en-US" dirty="0"/>
              <a:t> </a:t>
            </a:r>
            <a:r>
              <a:rPr lang="en-US" dirty="0" err="1"/>
              <a:t>shërbimet</a:t>
            </a:r>
            <a:r>
              <a:rPr lang="en-US" dirty="0"/>
              <a:t> ISPU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kohën</a:t>
            </a:r>
            <a:r>
              <a:rPr lang="en-US" dirty="0"/>
              <a:t> e </a:t>
            </a:r>
            <a:r>
              <a:rPr lang="en-US" dirty="0" err="1"/>
              <a:t>duhur</a:t>
            </a:r>
            <a:endParaRPr lang="en-US" dirty="0"/>
          </a:p>
          <a:p>
            <a:pPr>
              <a:buFontTx/>
              <a:buChar char="-"/>
              <a:defRPr sz="2000"/>
            </a:pPr>
            <a:r>
              <a:rPr lang="en-US" dirty="0" err="1"/>
              <a:t>Koordinoni</a:t>
            </a:r>
            <a:r>
              <a:rPr lang="en-US" dirty="0"/>
              <a:t> </a:t>
            </a:r>
            <a:r>
              <a:rPr lang="en-US" dirty="0" err="1"/>
              <a:t>ofrimin</a:t>
            </a:r>
            <a:r>
              <a:rPr lang="en-US" dirty="0"/>
              <a:t> e </a:t>
            </a:r>
            <a:r>
              <a:rPr lang="en-US" dirty="0" err="1"/>
              <a:t>vazhdueshëm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shërbimeve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takimet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rishikimet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kohë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ISPU</a:t>
            </a:r>
          </a:p>
          <a:p>
            <a:pPr>
              <a:buFontTx/>
              <a:buChar char="-"/>
              <a:defRPr sz="2000"/>
            </a:pPr>
            <a:r>
              <a:rPr lang="en-US" dirty="0" err="1"/>
              <a:t>Merrni</a:t>
            </a:r>
            <a:r>
              <a:rPr lang="en-US" dirty="0"/>
              <a:t> </a:t>
            </a:r>
            <a:r>
              <a:rPr lang="en-US" dirty="0" err="1"/>
              <a:t>pëlqimin</a:t>
            </a:r>
            <a:r>
              <a:rPr lang="en-US" dirty="0"/>
              <a:t>/</a:t>
            </a:r>
            <a:r>
              <a:rPr lang="en-US" dirty="0" err="1"/>
              <a:t>njoftim</a:t>
            </a:r>
            <a:r>
              <a:rPr lang="en-US" dirty="0"/>
              <a:t> </a:t>
            </a:r>
            <a:r>
              <a:rPr lang="en-US" dirty="0" err="1"/>
              <a:t>prindëror</a:t>
            </a:r>
            <a:endParaRPr lang="en-US" dirty="0"/>
          </a:p>
          <a:p>
            <a:pPr>
              <a:buFontTx/>
              <a:buChar char="-"/>
              <a:defRPr sz="2000"/>
            </a:pPr>
            <a:r>
              <a:rPr lang="en-US" dirty="0" err="1"/>
              <a:t>Merrni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njoftim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Ministria</a:t>
            </a:r>
            <a:r>
              <a:rPr lang="en-US" dirty="0"/>
              <a:t> e </a:t>
            </a:r>
            <a:r>
              <a:rPr lang="en-US" dirty="0" err="1"/>
              <a:t>Arsimit</a:t>
            </a:r>
            <a:endParaRPr dirty="0"/>
          </a:p>
        </p:txBody>
      </p:sp>
      <p:sp>
        <p:nvSpPr>
          <p:cNvPr id="305" name="Content Placeholder 2"/>
          <p:cNvSpPr txBox="1"/>
          <p:nvPr/>
        </p:nvSpPr>
        <p:spPr>
          <a:xfrm>
            <a:off x="6797574" y="3293193"/>
            <a:ext cx="4585331" cy="26277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marL="228600" indent="-228600" defTabSz="914400">
              <a:lnSpc>
                <a:spcPct val="81000"/>
              </a:lnSpc>
              <a:spcBef>
                <a:spcPts val="1000"/>
              </a:spcBef>
              <a:buSzPct val="100000"/>
              <a:buChar char="-"/>
              <a:defRPr sz="2000">
                <a:solidFill>
                  <a:srgbClr val="FFFFFF"/>
                </a:solidFill>
              </a:defRPr>
            </a:pPr>
            <a:r>
              <a:rPr lang="en-US" dirty="0" err="1"/>
              <a:t>Merrni</a:t>
            </a:r>
            <a:r>
              <a:rPr lang="en-US" dirty="0"/>
              <a:t> </a:t>
            </a:r>
            <a:r>
              <a:rPr lang="en-US" dirty="0" err="1"/>
              <a:t>formularët</a:t>
            </a:r>
            <a:r>
              <a:rPr lang="en-US" dirty="0"/>
              <a:t> e </a:t>
            </a:r>
            <a:r>
              <a:rPr lang="en-US" dirty="0" err="1"/>
              <a:t>pëlqimit</a:t>
            </a:r>
            <a:endParaRPr lang="en-US" dirty="0"/>
          </a:p>
          <a:p>
            <a:pPr marL="228600" indent="-228600" defTabSz="914400">
              <a:lnSpc>
                <a:spcPct val="81000"/>
              </a:lnSpc>
              <a:spcBef>
                <a:spcPts val="1000"/>
              </a:spcBef>
              <a:buSzPct val="100000"/>
              <a:buChar char="-"/>
              <a:defRPr sz="2000">
                <a:solidFill>
                  <a:srgbClr val="FFFFFF"/>
                </a:solidFill>
              </a:defRPr>
            </a:pPr>
            <a:r>
              <a:rPr lang="en-US" dirty="0" err="1"/>
              <a:t>Siguroni</a:t>
            </a:r>
            <a:r>
              <a:rPr lang="en-US" dirty="0"/>
              <a:t> </a:t>
            </a:r>
            <a:r>
              <a:rPr lang="en-US" dirty="0" err="1"/>
              <a:t>zbatimin</a:t>
            </a:r>
            <a:r>
              <a:rPr lang="en-US" dirty="0"/>
              <a:t> e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plani</a:t>
            </a:r>
            <a:r>
              <a:rPr lang="en-US" dirty="0"/>
              <a:t> </a:t>
            </a:r>
            <a:r>
              <a:rPr lang="en-US" dirty="0" err="1"/>
              <a:t>tranzicioni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siguruar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tranzicion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qetë</a:t>
            </a:r>
            <a:endParaRPr lang="en-US" dirty="0"/>
          </a:p>
          <a:p>
            <a:pPr marL="228600" indent="-228600" defTabSz="914400">
              <a:lnSpc>
                <a:spcPct val="81000"/>
              </a:lnSpc>
              <a:spcBef>
                <a:spcPts val="1000"/>
              </a:spcBef>
              <a:buSzPct val="100000"/>
              <a:buChar char="-"/>
              <a:defRPr sz="2000">
                <a:solidFill>
                  <a:srgbClr val="FFFFFF"/>
                </a:solidFill>
              </a:defRPr>
            </a:pPr>
            <a:r>
              <a:rPr lang="en-US" dirty="0" err="1"/>
              <a:t>Merrni</a:t>
            </a:r>
            <a:r>
              <a:rPr lang="en-US" dirty="0"/>
              <a:t> </a:t>
            </a:r>
            <a:r>
              <a:rPr lang="en-US" dirty="0" err="1"/>
              <a:t>reagime</a:t>
            </a:r>
            <a:r>
              <a:rPr lang="en-US" dirty="0"/>
              <a:t> pas </a:t>
            </a:r>
            <a:r>
              <a:rPr lang="en-US" dirty="0" err="1"/>
              <a:t>tranzicionit</a:t>
            </a:r>
            <a:endParaRPr lang="en-US" dirty="0"/>
          </a:p>
          <a:p>
            <a:pPr marL="228600" indent="-228600" defTabSz="914400">
              <a:lnSpc>
                <a:spcPct val="81000"/>
              </a:lnSpc>
              <a:spcBef>
                <a:spcPts val="1000"/>
              </a:spcBef>
              <a:buSzPct val="100000"/>
              <a:buChar char="-"/>
              <a:defRPr sz="2000">
                <a:solidFill>
                  <a:srgbClr val="FFFFFF"/>
                </a:solidFill>
              </a:defRPr>
            </a:pPr>
            <a:r>
              <a:rPr lang="en-US" dirty="0" err="1"/>
              <a:t>Jepni</a:t>
            </a:r>
            <a:r>
              <a:rPr lang="en-US" dirty="0"/>
              <a:t> </a:t>
            </a:r>
            <a:r>
              <a:rPr lang="en-US" dirty="0" err="1"/>
              <a:t>njoftime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përfundimin</a:t>
            </a:r>
            <a:r>
              <a:rPr lang="en-US" dirty="0"/>
              <a:t> e </a:t>
            </a:r>
            <a:r>
              <a:rPr lang="en-US" dirty="0" err="1"/>
              <a:t>mundshëm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shërbimeve</a:t>
            </a:r>
            <a:endParaRPr lang="en-US" dirty="0"/>
          </a:p>
          <a:p>
            <a:pPr marL="228600" indent="-228600" defTabSz="914400">
              <a:lnSpc>
                <a:spcPct val="81000"/>
              </a:lnSpc>
              <a:spcBef>
                <a:spcPts val="1000"/>
              </a:spcBef>
              <a:buSzPct val="100000"/>
              <a:buChar char="-"/>
              <a:defRPr sz="2000">
                <a:solidFill>
                  <a:srgbClr val="FFFFFF"/>
                </a:solidFill>
              </a:defRPr>
            </a:pPr>
            <a:r>
              <a:rPr lang="en-US" dirty="0" err="1"/>
              <a:t>Mbyllni</a:t>
            </a:r>
            <a:r>
              <a:rPr lang="en-US" dirty="0"/>
              <a:t> </a:t>
            </a:r>
            <a:r>
              <a:rPr lang="en-US" dirty="0" err="1"/>
              <a:t>dosjen</a:t>
            </a:r>
            <a:r>
              <a:rPr lang="en-US" dirty="0"/>
              <a:t> e </a:t>
            </a:r>
            <a:r>
              <a:rPr lang="en-US" dirty="0" err="1"/>
              <a:t>fëmijës</a:t>
            </a:r>
            <a:endParaRPr dirty="0"/>
          </a:p>
        </p:txBody>
      </p:sp>
      <p:sp>
        <p:nvSpPr>
          <p:cNvPr id="306" name="Title 1"/>
          <p:cNvSpPr txBox="1">
            <a:spLocks noGrp="1"/>
          </p:cNvSpPr>
          <p:nvPr>
            <p:ph type="title"/>
          </p:nvPr>
        </p:nvSpPr>
        <p:spPr>
          <a:xfrm>
            <a:off x="816246" y="922167"/>
            <a:ext cx="9613862" cy="743064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 err="1"/>
              <a:t>Procesi</a:t>
            </a:r>
            <a:r>
              <a:rPr lang="en-US" dirty="0"/>
              <a:t> IFSP</a:t>
            </a:r>
            <a:endParaRPr dirty="0"/>
          </a:p>
        </p:txBody>
      </p:sp>
      <p:sp>
        <p:nvSpPr>
          <p:cNvPr id="307" name="SERVICE PROVISION AND TRANSITION"/>
          <p:cNvSpPr txBox="1"/>
          <p:nvPr/>
        </p:nvSpPr>
        <p:spPr>
          <a:xfrm>
            <a:off x="2384166" y="2511628"/>
            <a:ext cx="7423669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200"/>
            </a:lvl1pPr>
          </a:lstStyle>
          <a:p>
            <a:r>
              <a:rPr lang="it-IT" dirty="0"/>
              <a:t>OFRIMI I SHËRBIMIT DHE TRANZICIONI</a:t>
            </a:r>
            <a:endParaRPr dirty="0"/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Kontrolloni</a:t>
            </a:r>
            <a:r>
              <a:rPr lang="en-US" dirty="0"/>
              <a:t> </a:t>
            </a:r>
            <a:r>
              <a:rPr lang="en-US" dirty="0" err="1"/>
              <a:t>njohuritë</a:t>
            </a:r>
            <a:r>
              <a:rPr lang="en-US" dirty="0"/>
              <a:t> </a:t>
            </a:r>
            <a:r>
              <a:rPr lang="en-US" dirty="0" err="1"/>
              <a:t>tuaja</a:t>
            </a:r>
            <a:r>
              <a:rPr lang="en-US" dirty="0"/>
              <a:t>!</a:t>
            </a:r>
            <a:endParaRPr dirty="0"/>
          </a:p>
        </p:txBody>
      </p:sp>
      <p:sp>
        <p:nvSpPr>
          <p:cNvPr id="31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The family pediatrician asks you why the PT asked to schedule 10 sessions in 6 months instead of the initial recommendation from the PT twice a week?</a:t>
            </a:r>
          </a:p>
          <a:p>
            <a:pPr marL="0" indent="0">
              <a:buSzTx/>
              <a:buNone/>
            </a:pPr>
            <a:r>
              <a:t>A) That is the position of the PT</a:t>
            </a:r>
          </a:p>
          <a:p>
            <a:pPr marL="0" indent="0">
              <a:buSzTx/>
              <a:buNone/>
            </a:pPr>
            <a:r>
              <a:t>B) The Family Resource Coordinator and the family so decide</a:t>
            </a:r>
          </a:p>
          <a:p>
            <a:pPr marL="0" indent="0">
              <a:buSzTx/>
              <a:buNone/>
            </a:pPr>
            <a:r>
              <a:t>C) This decision is made by the ISPU team based on the services needed to meet the child's needs and the outcomes identified by the family.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13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600"/>
            </a:pPr>
            <a:r>
              <a:rPr lang="en-US" dirty="0"/>
              <a:t>TJETËR</a:t>
            </a:r>
          </a:p>
          <a:p>
            <a:pPr marL="0" indent="0">
              <a:buSzTx/>
              <a:buNone/>
              <a:defRPr sz="3600"/>
            </a:pPr>
            <a:r>
              <a:rPr lang="en-US" dirty="0" err="1"/>
              <a:t>Tema</a:t>
            </a:r>
            <a:r>
              <a:rPr lang="en-US" dirty="0"/>
              <a:t> 4, </a:t>
            </a:r>
            <a:r>
              <a:rPr lang="en-US" dirty="0" err="1"/>
              <a:t>Pjesa</a:t>
            </a:r>
            <a:r>
              <a:rPr lang="en-US" dirty="0"/>
              <a:t> 3</a:t>
            </a:r>
          </a:p>
          <a:p>
            <a:pPr marL="0" indent="0">
              <a:buSzTx/>
              <a:buNone/>
              <a:defRPr sz="3600"/>
            </a:pPr>
            <a:r>
              <a:rPr lang="en-US" dirty="0" err="1"/>
              <a:t>Përshkrimi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procesit</a:t>
            </a:r>
            <a:r>
              <a:rPr lang="en-US" dirty="0"/>
              <a:t> IFSP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familjet</a:t>
            </a:r>
            <a:endParaRPr dirty="0"/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Title 1"/>
          <p:cNvSpPr txBox="1">
            <a:spLocks noGrp="1"/>
          </p:cNvSpPr>
          <p:nvPr>
            <p:ph type="ctrTitle"/>
          </p:nvPr>
        </p:nvSpPr>
        <p:spPr>
          <a:xfrm>
            <a:off x="680322" y="2733708"/>
            <a:ext cx="8144134" cy="1373071"/>
          </a:xfrm>
          <a:prstGeom prst="rect">
            <a:avLst/>
          </a:prstGeom>
        </p:spPr>
        <p:txBody>
          <a:bodyPr/>
          <a:lstStyle>
            <a:lvl1pPr defTabSz="566927">
              <a:defRPr sz="3348"/>
            </a:lvl1pPr>
          </a:lstStyle>
          <a:p>
            <a:r>
              <a:rPr lang="en-US" dirty="0"/>
              <a:t>MODULI 1, TEMA 4, SEKSIONI 3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Përshkrimi</a:t>
            </a:r>
            <a:r>
              <a:rPr lang="en-US" dirty="0" smtClean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procesit</a:t>
            </a:r>
            <a:r>
              <a:rPr lang="en-US" dirty="0"/>
              <a:t> IFSP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familjeve</a:t>
            </a:r>
            <a:endParaRPr dirty="0"/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Si t'ua shpjegoni familjeve procesin e ISPU-së?</a:t>
            </a:r>
            <a:endParaRPr dirty="0"/>
          </a:p>
        </p:txBody>
      </p:sp>
      <p:sp>
        <p:nvSpPr>
          <p:cNvPr id="318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-1" y="1985891"/>
            <a:ext cx="5680366" cy="487210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 err="1"/>
              <a:t>Procesi</a:t>
            </a:r>
            <a:r>
              <a:rPr lang="en-US" dirty="0"/>
              <a:t> IFSP </a:t>
            </a:r>
            <a:r>
              <a:rPr lang="en-US" dirty="0" err="1"/>
              <a:t>përfshin</a:t>
            </a:r>
            <a:r>
              <a:rPr lang="en-US" dirty="0"/>
              <a:t>:</a:t>
            </a:r>
          </a:p>
          <a:p>
            <a:pPr marL="0" indent="0">
              <a:buSzTx/>
              <a:buNone/>
            </a:pP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1. </a:t>
            </a:r>
            <a:r>
              <a:rPr lang="en-US" dirty="0" err="1"/>
              <a:t>Identifikimi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rekomandimi</a:t>
            </a: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2. </a:t>
            </a:r>
            <a:r>
              <a:rPr lang="en-US" dirty="0" err="1"/>
              <a:t>Pritja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vlerësimi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familjes</a:t>
            </a: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3. </a:t>
            </a:r>
            <a:r>
              <a:rPr lang="en-US" dirty="0" err="1"/>
              <a:t>Vlerësimi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vlerësimi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fëmijës</a:t>
            </a: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4. </a:t>
            </a:r>
            <a:r>
              <a:rPr lang="en-US" dirty="0" err="1"/>
              <a:t>Zhvillimi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IFSP</a:t>
            </a:r>
          </a:p>
          <a:p>
            <a:pPr marL="0" indent="0">
              <a:buSzTx/>
              <a:buNone/>
            </a:pPr>
            <a:r>
              <a:rPr lang="en-US" dirty="0"/>
              <a:t>5. </a:t>
            </a:r>
            <a:r>
              <a:rPr lang="en-US" dirty="0" err="1"/>
              <a:t>Ofrimi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Shërbimeve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Tranzicioni</a:t>
            </a:r>
            <a:endParaRPr dirty="0"/>
          </a:p>
        </p:txBody>
      </p:sp>
      <p:sp>
        <p:nvSpPr>
          <p:cNvPr id="319" name="Content Placeholder 2"/>
          <p:cNvSpPr txBox="1"/>
          <p:nvPr/>
        </p:nvSpPr>
        <p:spPr>
          <a:xfrm>
            <a:off x="6192519" y="1985891"/>
            <a:ext cx="5588926" cy="48721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  <a:defRPr sz="2400">
                <a:solidFill>
                  <a:srgbClr val="FFFFFF"/>
                </a:solidFill>
              </a:defRPr>
            </a:pPr>
            <a:endParaRPr dirty="0"/>
          </a:p>
          <a:p>
            <a:pPr defTabSz="914400">
              <a:lnSpc>
                <a:spcPct val="90000"/>
              </a:lnSpc>
              <a:spcBef>
                <a:spcPts val="1000"/>
              </a:spcBef>
              <a:defRPr sz="2400">
                <a:solidFill>
                  <a:srgbClr val="FFFFFF"/>
                </a:solidFill>
              </a:defRPr>
            </a:pPr>
            <a:r>
              <a:rPr lang="en-US" dirty="0" err="1"/>
              <a:t>Cilin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këta</a:t>
            </a:r>
            <a:r>
              <a:rPr lang="en-US" dirty="0"/>
              <a:t> 5 </a:t>
            </a:r>
            <a:r>
              <a:rPr lang="en-US" dirty="0" err="1"/>
              <a:t>komponentë</a:t>
            </a:r>
            <a:r>
              <a:rPr lang="en-US" dirty="0"/>
              <a:t> u </a:t>
            </a:r>
            <a:r>
              <a:rPr lang="en-US" dirty="0" err="1"/>
              <a:t>keni</a:t>
            </a:r>
            <a:r>
              <a:rPr lang="en-US" dirty="0"/>
              <a:t> </a:t>
            </a:r>
            <a:r>
              <a:rPr lang="en-US" dirty="0" err="1"/>
              <a:t>shpjeguar</a:t>
            </a:r>
            <a:r>
              <a:rPr lang="en-US" dirty="0"/>
              <a:t> </a:t>
            </a:r>
            <a:r>
              <a:rPr lang="en-US" dirty="0" err="1"/>
              <a:t>familjeve</a:t>
            </a:r>
            <a:r>
              <a:rPr lang="en-US" dirty="0"/>
              <a:t>? </a:t>
            </a:r>
            <a:r>
              <a:rPr lang="en-US" dirty="0" err="1"/>
              <a:t>Cilën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këto</a:t>
            </a:r>
            <a:r>
              <a:rPr lang="en-US" dirty="0"/>
              <a:t> 5 </a:t>
            </a:r>
            <a:r>
              <a:rPr lang="en-US" dirty="0" err="1"/>
              <a:t>ju</a:t>
            </a:r>
            <a:r>
              <a:rPr lang="en-US" dirty="0"/>
              <a:t> </a:t>
            </a:r>
            <a:r>
              <a:rPr lang="en-US" dirty="0" err="1"/>
              <a:t>ka</a:t>
            </a:r>
            <a:r>
              <a:rPr lang="en-US" dirty="0"/>
              <a:t> </a:t>
            </a:r>
            <a:r>
              <a:rPr lang="en-US" dirty="0" err="1"/>
              <a:t>munguar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kaluarën</a:t>
            </a:r>
            <a:r>
              <a:rPr lang="en-US" dirty="0"/>
              <a:t>?</a:t>
            </a:r>
          </a:p>
          <a:p>
            <a:pPr defTabSz="914400">
              <a:lnSpc>
                <a:spcPct val="90000"/>
              </a:lnSpc>
              <a:spcBef>
                <a:spcPts val="1000"/>
              </a:spcBef>
              <a:defRPr sz="2400">
                <a:solidFill>
                  <a:srgbClr val="FFFFFF"/>
                </a:solidFill>
              </a:defRPr>
            </a:pPr>
            <a:endParaRPr lang="en-US" dirty="0"/>
          </a:p>
          <a:p>
            <a:pPr defTabSz="914400">
              <a:lnSpc>
                <a:spcPct val="90000"/>
              </a:lnSpc>
              <a:spcBef>
                <a:spcPts val="1000"/>
              </a:spcBef>
              <a:defRPr sz="2400">
                <a:solidFill>
                  <a:srgbClr val="FFFFFF"/>
                </a:solidFill>
              </a:defRPr>
            </a:pPr>
            <a:r>
              <a:rPr lang="en-US" dirty="0"/>
              <a:t>A </a:t>
            </a:r>
            <a:r>
              <a:rPr lang="en-US" dirty="0" err="1"/>
              <a:t>ishit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dijeni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procesit</a:t>
            </a:r>
            <a:r>
              <a:rPr lang="en-US" dirty="0"/>
              <a:t> IFSP?</a:t>
            </a:r>
          </a:p>
          <a:p>
            <a:pPr defTabSz="914400">
              <a:lnSpc>
                <a:spcPct val="90000"/>
              </a:lnSpc>
              <a:spcBef>
                <a:spcPts val="1000"/>
              </a:spcBef>
              <a:defRPr sz="2400">
                <a:solidFill>
                  <a:srgbClr val="FFFFFF"/>
                </a:solidFill>
              </a:defRPr>
            </a:pPr>
            <a:r>
              <a:rPr lang="en-US" dirty="0"/>
              <a:t>Si e </a:t>
            </a:r>
            <a:r>
              <a:rPr lang="en-US" dirty="0" err="1"/>
              <a:t>përshkruanit</a:t>
            </a:r>
            <a:r>
              <a:rPr lang="en-US" dirty="0"/>
              <a:t> RI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kaluarën</a:t>
            </a:r>
            <a:r>
              <a:rPr lang="en-US" dirty="0"/>
              <a:t>?</a:t>
            </a:r>
          </a:p>
          <a:p>
            <a:pPr defTabSz="914400">
              <a:lnSpc>
                <a:spcPct val="90000"/>
              </a:lnSpc>
              <a:spcBef>
                <a:spcPts val="1000"/>
              </a:spcBef>
              <a:defRPr sz="2400">
                <a:solidFill>
                  <a:srgbClr val="FFFFFF"/>
                </a:solidFill>
              </a:defRPr>
            </a:pPr>
            <a:r>
              <a:rPr lang="en-US" dirty="0"/>
              <a:t>Si </a:t>
            </a:r>
            <a:r>
              <a:rPr lang="en-US" dirty="0" err="1"/>
              <a:t>krahasohet</a:t>
            </a:r>
            <a:r>
              <a:rPr lang="en-US" dirty="0"/>
              <a:t> </a:t>
            </a:r>
            <a:r>
              <a:rPr lang="en-US" dirty="0" err="1"/>
              <a:t>kjo</a:t>
            </a:r>
            <a:r>
              <a:rPr lang="en-US" dirty="0"/>
              <a:t> me </a:t>
            </a:r>
            <a:r>
              <a:rPr lang="en-US" dirty="0" err="1"/>
              <a:t>atë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përshkruhet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këtë</a:t>
            </a:r>
            <a:r>
              <a:rPr lang="en-US" dirty="0"/>
              <a:t> </a:t>
            </a:r>
            <a:r>
              <a:rPr lang="en-US" dirty="0" err="1"/>
              <a:t>temë</a:t>
            </a:r>
            <a:r>
              <a:rPr lang="en-US" dirty="0"/>
              <a:t>?</a:t>
            </a:r>
            <a:endParaRPr dirty="0"/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2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lang="en-US" dirty="0"/>
              <a:t>"</a:t>
            </a:r>
            <a:r>
              <a:rPr lang="en-US" dirty="0" err="1"/>
              <a:t>Familjet</a:t>
            </a:r>
            <a:r>
              <a:rPr lang="en-US" dirty="0"/>
              <a:t> </a:t>
            </a:r>
            <a:r>
              <a:rPr lang="en-US" dirty="0" err="1"/>
              <a:t>duhet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kenë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përshkrim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qartë</a:t>
            </a:r>
            <a:r>
              <a:rPr lang="en-US" dirty="0"/>
              <a:t> se </a:t>
            </a:r>
            <a:r>
              <a:rPr lang="en-US" dirty="0" err="1"/>
              <a:t>çfarë</a:t>
            </a:r>
            <a:r>
              <a:rPr lang="en-US" dirty="0"/>
              <a:t> </a:t>
            </a:r>
            <a:r>
              <a:rPr lang="en-US" dirty="0" err="1"/>
              <a:t>përfshin</a:t>
            </a:r>
            <a:r>
              <a:rPr lang="en-US" dirty="0"/>
              <a:t> </a:t>
            </a:r>
            <a:r>
              <a:rPr lang="en-US" dirty="0" err="1"/>
              <a:t>ky</a:t>
            </a:r>
            <a:r>
              <a:rPr lang="en-US" dirty="0"/>
              <a:t> program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cilat</a:t>
            </a:r>
            <a:r>
              <a:rPr lang="en-US" dirty="0"/>
              <a:t> </a:t>
            </a:r>
            <a:r>
              <a:rPr lang="en-US" dirty="0" err="1"/>
              <a:t>janë</a:t>
            </a:r>
            <a:r>
              <a:rPr lang="en-US" dirty="0"/>
              <a:t> </a:t>
            </a:r>
            <a:r>
              <a:rPr lang="en-US" dirty="0" err="1"/>
              <a:t>rolet</a:t>
            </a:r>
            <a:r>
              <a:rPr lang="en-US" dirty="0"/>
              <a:t> e </a:t>
            </a:r>
            <a:r>
              <a:rPr lang="en-US" dirty="0" err="1"/>
              <a:t>tyre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mënyrë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marrin</a:t>
            </a:r>
            <a:r>
              <a:rPr lang="en-US" dirty="0"/>
              <a:t> </a:t>
            </a:r>
            <a:r>
              <a:rPr lang="en-US" dirty="0" err="1"/>
              <a:t>pjesë</a:t>
            </a:r>
            <a:r>
              <a:rPr lang="en-US" dirty="0"/>
              <a:t>."</a:t>
            </a:r>
            <a:endParaRPr dirty="0"/>
          </a:p>
        </p:txBody>
      </p:sp>
      <p:pic>
        <p:nvPicPr>
          <p:cNvPr id="323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34033" y="3526898"/>
            <a:ext cx="5081532" cy="29119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Çfarë</a:t>
            </a:r>
            <a:r>
              <a:rPr lang="en-US" dirty="0"/>
              <a:t> </a:t>
            </a:r>
            <a:r>
              <a:rPr lang="en-US" dirty="0" err="1"/>
              <a:t>duhet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dinë</a:t>
            </a:r>
            <a:r>
              <a:rPr lang="en-US" dirty="0"/>
              <a:t> </a:t>
            </a:r>
            <a:r>
              <a:rPr lang="en-US" dirty="0" err="1"/>
              <a:t>familjet</a:t>
            </a:r>
            <a:r>
              <a:rPr lang="en-US" dirty="0"/>
              <a:t>?</a:t>
            </a:r>
            <a:endParaRPr dirty="0"/>
          </a:p>
        </p:txBody>
      </p:sp>
      <p:sp>
        <p:nvSpPr>
          <p:cNvPr id="326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Çfarë</a:t>
            </a:r>
            <a:r>
              <a:rPr lang="en-US" dirty="0"/>
              <a:t> </a:t>
            </a:r>
            <a:r>
              <a:rPr lang="en-US" dirty="0" err="1"/>
              <a:t>mund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përfshijë</a:t>
            </a:r>
            <a:r>
              <a:rPr lang="en-US" dirty="0"/>
              <a:t> </a:t>
            </a:r>
            <a:r>
              <a:rPr lang="en-US" dirty="0" err="1"/>
              <a:t>procesi</a:t>
            </a:r>
            <a:r>
              <a:rPr lang="en-US" dirty="0"/>
              <a:t> IFSP</a:t>
            </a:r>
          </a:p>
          <a:p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drejtat</a:t>
            </a:r>
            <a:r>
              <a:rPr lang="en-US" dirty="0"/>
              <a:t> e </a:t>
            </a:r>
            <a:r>
              <a:rPr lang="en-US" dirty="0" err="1"/>
              <a:t>familjeve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disa</a:t>
            </a:r>
            <a:r>
              <a:rPr lang="en-US" dirty="0"/>
              <a:t> </a:t>
            </a:r>
            <a:r>
              <a:rPr lang="en-US" dirty="0" err="1"/>
              <a:t>rregullore</a:t>
            </a:r>
            <a:endParaRPr lang="en-US" dirty="0"/>
          </a:p>
          <a:p>
            <a:r>
              <a:rPr lang="en-US" dirty="0"/>
              <a:t>Kush do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përfshihet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jetën</a:t>
            </a:r>
            <a:r>
              <a:rPr lang="en-US" dirty="0"/>
              <a:t> e </a:t>
            </a:r>
            <a:r>
              <a:rPr lang="en-US" dirty="0" err="1"/>
              <a:t>fëmijës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familjes</a:t>
            </a:r>
            <a:endParaRPr lang="en-US" dirty="0"/>
          </a:p>
          <a:p>
            <a:r>
              <a:rPr lang="en-US" dirty="0" err="1"/>
              <a:t>Cili</a:t>
            </a:r>
            <a:r>
              <a:rPr lang="en-US" dirty="0"/>
              <a:t> do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jetë</a:t>
            </a:r>
            <a:r>
              <a:rPr lang="en-US" dirty="0"/>
              <a:t> </a:t>
            </a:r>
            <a:r>
              <a:rPr lang="en-US" dirty="0" err="1"/>
              <a:t>roli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secilit</a:t>
            </a:r>
            <a:r>
              <a:rPr lang="en-US" dirty="0"/>
              <a:t> person</a:t>
            </a:r>
            <a:endParaRPr dirty="0"/>
          </a:p>
        </p:txBody>
      </p:sp>
      <p:pic>
        <p:nvPicPr>
          <p:cNvPr id="327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95611" y="4112383"/>
            <a:ext cx="3357478" cy="23265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Çfarë</a:t>
            </a:r>
            <a:r>
              <a:rPr lang="en-US" dirty="0"/>
              <a:t> </a:t>
            </a:r>
            <a:r>
              <a:rPr lang="en-US" dirty="0" err="1"/>
              <a:t>mund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përfshijë</a:t>
            </a:r>
            <a:r>
              <a:rPr lang="en-US" dirty="0"/>
              <a:t> </a:t>
            </a:r>
            <a:r>
              <a:rPr lang="en-US" dirty="0" err="1"/>
              <a:t>procesi</a:t>
            </a:r>
            <a:r>
              <a:rPr lang="en-US" dirty="0"/>
              <a:t> IFSP?</a:t>
            </a:r>
            <a:endParaRPr dirty="0"/>
          </a:p>
        </p:txBody>
      </p:sp>
      <p:sp>
        <p:nvSpPr>
          <p:cNvPr id="33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73890" y="2022763"/>
            <a:ext cx="11822547" cy="4692072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2200"/>
            </a:pPr>
            <a:r>
              <a:rPr lang="en-US" dirty="0" err="1"/>
              <a:t>Procesi</a:t>
            </a:r>
            <a:r>
              <a:rPr lang="en-US" dirty="0"/>
              <a:t> IFSP </a:t>
            </a:r>
            <a:r>
              <a:rPr lang="en-US" dirty="0" err="1"/>
              <a:t>përfshin</a:t>
            </a:r>
            <a:r>
              <a:rPr lang="en-US" dirty="0"/>
              <a:t>:</a:t>
            </a:r>
          </a:p>
          <a:p>
            <a:pPr marL="0" indent="0">
              <a:buSzTx/>
              <a:buNone/>
              <a:defRPr sz="2200"/>
            </a:pPr>
            <a:r>
              <a:rPr lang="en-US" dirty="0"/>
              <a:t>- </a:t>
            </a:r>
            <a:r>
              <a:rPr lang="en-US" dirty="0" err="1"/>
              <a:t>Diskutim</a:t>
            </a:r>
            <a:r>
              <a:rPr lang="en-US" dirty="0"/>
              <a:t> me </a:t>
            </a:r>
            <a:r>
              <a:rPr lang="en-US" dirty="0" err="1"/>
              <a:t>familjen</a:t>
            </a:r>
            <a:r>
              <a:rPr lang="en-US" dirty="0"/>
              <a:t> </a:t>
            </a:r>
            <a:r>
              <a:rPr lang="en-US" dirty="0" err="1"/>
              <a:t>lidhur</a:t>
            </a:r>
            <a:r>
              <a:rPr lang="en-US" dirty="0"/>
              <a:t> me </a:t>
            </a:r>
            <a:r>
              <a:rPr lang="en-US" dirty="0" err="1"/>
              <a:t>prioritetet</a:t>
            </a:r>
            <a:r>
              <a:rPr lang="en-US" dirty="0"/>
              <a:t>, </a:t>
            </a:r>
            <a:r>
              <a:rPr lang="en-US" dirty="0" err="1"/>
              <a:t>burimet</a:t>
            </a:r>
            <a:r>
              <a:rPr lang="en-US" dirty="0"/>
              <a:t>, </a:t>
            </a:r>
            <a:r>
              <a:rPr lang="en-US" dirty="0" err="1"/>
              <a:t>nevojat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drejtat</a:t>
            </a:r>
            <a:r>
              <a:rPr lang="en-US" dirty="0"/>
              <a:t> e </a:t>
            </a:r>
            <a:r>
              <a:rPr lang="en-US" dirty="0" err="1"/>
              <a:t>tyre</a:t>
            </a:r>
            <a:endParaRPr lang="en-US" dirty="0"/>
          </a:p>
          <a:p>
            <a:pPr marL="0" indent="0">
              <a:buSzTx/>
              <a:buNone/>
              <a:defRPr sz="2200"/>
            </a:pPr>
            <a:r>
              <a:rPr lang="en-US" dirty="0"/>
              <a:t>- </a:t>
            </a:r>
            <a:r>
              <a:rPr lang="en-US" dirty="0" err="1"/>
              <a:t>Vëzhgimet</a:t>
            </a:r>
            <a:r>
              <a:rPr lang="en-US" dirty="0"/>
              <a:t> e </a:t>
            </a:r>
            <a:r>
              <a:rPr lang="en-US" dirty="0" err="1"/>
              <a:t>fëmijës</a:t>
            </a:r>
            <a:endParaRPr lang="en-US" dirty="0"/>
          </a:p>
          <a:p>
            <a:pPr marL="0" indent="0">
              <a:buSzTx/>
              <a:buNone/>
              <a:defRPr sz="2200"/>
            </a:pPr>
            <a:r>
              <a:rPr lang="en-US" dirty="0"/>
              <a:t>- </a:t>
            </a:r>
            <a:r>
              <a:rPr lang="en-US" dirty="0" err="1"/>
              <a:t>Kjo</a:t>
            </a:r>
            <a:r>
              <a:rPr lang="en-US" dirty="0"/>
              <a:t> </a:t>
            </a:r>
            <a:r>
              <a:rPr lang="en-US" dirty="0" err="1"/>
              <a:t>varet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përshtatshmëria</a:t>
            </a:r>
            <a:r>
              <a:rPr lang="en-US" dirty="0"/>
              <a:t> </a:t>
            </a:r>
            <a:r>
              <a:rPr lang="en-US" dirty="0" err="1"/>
              <a:t>formale</a:t>
            </a:r>
            <a:endParaRPr lang="en-US" dirty="0"/>
          </a:p>
          <a:p>
            <a:pPr marL="0" indent="0">
              <a:buSzTx/>
              <a:buNone/>
              <a:defRPr sz="2200"/>
            </a:pPr>
            <a:r>
              <a:rPr lang="en-US" dirty="0"/>
              <a:t>- </a:t>
            </a:r>
            <a:r>
              <a:rPr lang="en-US" dirty="0" err="1"/>
              <a:t>Vlerësim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vazhdueshëm</a:t>
            </a:r>
            <a:endParaRPr lang="en-US" dirty="0"/>
          </a:p>
          <a:p>
            <a:pPr marL="0" indent="0">
              <a:buSzTx/>
              <a:buNone/>
              <a:defRPr sz="2200"/>
            </a:pP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më</a:t>
            </a:r>
            <a:r>
              <a:rPr lang="en-US" dirty="0"/>
              <a:t> </a:t>
            </a:r>
            <a:r>
              <a:rPr lang="en-US" dirty="0" err="1"/>
              <a:t>shumë</a:t>
            </a:r>
            <a:r>
              <a:rPr lang="en-US" dirty="0"/>
              <a:t> </a:t>
            </a:r>
            <a:r>
              <a:rPr lang="en-US" dirty="0" err="1"/>
              <a:t>takime</a:t>
            </a:r>
            <a:r>
              <a:rPr lang="en-US" dirty="0"/>
              <a:t> </a:t>
            </a:r>
            <a:r>
              <a:rPr lang="en-US" dirty="0" err="1"/>
              <a:t>ku</a:t>
            </a:r>
            <a:r>
              <a:rPr lang="en-US" dirty="0"/>
              <a:t> </a:t>
            </a:r>
            <a:r>
              <a:rPr lang="en-US" dirty="0" err="1"/>
              <a:t>ndahen</a:t>
            </a:r>
            <a:r>
              <a:rPr lang="en-US" dirty="0"/>
              <a:t> </a:t>
            </a:r>
            <a:r>
              <a:rPr lang="en-US" dirty="0" err="1"/>
              <a:t>rezultatet</a:t>
            </a:r>
            <a:r>
              <a:rPr lang="en-US" dirty="0"/>
              <a:t> e </a:t>
            </a:r>
            <a:r>
              <a:rPr lang="en-US" dirty="0" err="1"/>
              <a:t>vlerësimit</a:t>
            </a:r>
            <a:r>
              <a:rPr lang="en-US" dirty="0"/>
              <a:t>, </a:t>
            </a:r>
            <a:r>
              <a:rPr lang="en-US" dirty="0" err="1"/>
              <a:t>zhvillohen</a:t>
            </a:r>
            <a:r>
              <a:rPr lang="en-US" dirty="0"/>
              <a:t> </a:t>
            </a:r>
            <a:r>
              <a:rPr lang="en-US" dirty="0" err="1"/>
              <a:t>rezultatet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fëmijën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familjen</a:t>
            </a:r>
            <a:r>
              <a:rPr lang="en-US" dirty="0"/>
              <a:t>, </a:t>
            </a:r>
            <a:r>
              <a:rPr lang="en-US" dirty="0" err="1"/>
              <a:t>shpjegohen</a:t>
            </a:r>
            <a:r>
              <a:rPr lang="en-US" dirty="0"/>
              <a:t> </a:t>
            </a:r>
            <a:r>
              <a:rPr lang="en-US" dirty="0" err="1"/>
              <a:t>strategjitë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aktivitetet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arritur</a:t>
            </a:r>
            <a:r>
              <a:rPr lang="en-US" dirty="0"/>
              <a:t> </a:t>
            </a:r>
            <a:r>
              <a:rPr lang="en-US" dirty="0" err="1"/>
              <a:t>këto</a:t>
            </a:r>
            <a:r>
              <a:rPr lang="en-US" dirty="0"/>
              <a:t> </a:t>
            </a:r>
            <a:r>
              <a:rPr lang="en-US" dirty="0" err="1"/>
              <a:t>rezultate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merren</a:t>
            </a:r>
            <a:r>
              <a:rPr lang="en-US" dirty="0"/>
              <a:t> </a:t>
            </a:r>
            <a:r>
              <a:rPr lang="en-US" dirty="0" err="1"/>
              <a:t>vendime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ofrimin</a:t>
            </a:r>
            <a:r>
              <a:rPr lang="en-US" dirty="0"/>
              <a:t> e </a:t>
            </a:r>
            <a:r>
              <a:rPr lang="en-US" dirty="0" err="1"/>
              <a:t>shërbimit</a:t>
            </a:r>
            <a:endParaRPr lang="en-US" dirty="0"/>
          </a:p>
          <a:p>
            <a:pPr marL="0" indent="0">
              <a:buSzTx/>
              <a:buNone/>
              <a:defRPr sz="2200"/>
            </a:pPr>
            <a:endParaRPr lang="en-US" dirty="0"/>
          </a:p>
          <a:p>
            <a:pPr marL="0" indent="0">
              <a:buSzTx/>
              <a:buNone/>
              <a:defRPr sz="2200"/>
            </a:pPr>
            <a:r>
              <a:rPr lang="en-US" dirty="0" err="1"/>
              <a:t>Prindërit</a:t>
            </a:r>
            <a:r>
              <a:rPr lang="en-US" dirty="0"/>
              <a:t> </a:t>
            </a:r>
            <a:r>
              <a:rPr lang="en-US" dirty="0" err="1"/>
              <a:t>duhet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flasin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rutinat</a:t>
            </a:r>
            <a:r>
              <a:rPr lang="en-US" dirty="0"/>
              <a:t> e </a:t>
            </a:r>
            <a:r>
              <a:rPr lang="en-US" dirty="0" err="1"/>
              <a:t>tyre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përditshme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identifikojnë</a:t>
            </a:r>
            <a:r>
              <a:rPr lang="en-US" dirty="0"/>
              <a:t> </a:t>
            </a:r>
            <a:r>
              <a:rPr lang="en-US" dirty="0" err="1"/>
              <a:t>mënyrat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cilat</a:t>
            </a:r>
            <a:r>
              <a:rPr lang="en-US" dirty="0"/>
              <a:t> </a:t>
            </a:r>
            <a:r>
              <a:rPr lang="en-US" dirty="0" err="1"/>
              <a:t>ata</a:t>
            </a:r>
            <a:r>
              <a:rPr lang="en-US" dirty="0"/>
              <a:t> do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donin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mbështeteshin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kontekstin</a:t>
            </a:r>
            <a:r>
              <a:rPr lang="en-US" dirty="0"/>
              <a:t> e </a:t>
            </a:r>
            <a:r>
              <a:rPr lang="en-US" dirty="0" err="1"/>
              <a:t>aktiviteteve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tyre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përditshme</a:t>
            </a:r>
            <a:r>
              <a:rPr lang="en-US" dirty="0"/>
              <a:t>, </a:t>
            </a:r>
            <a:r>
              <a:rPr lang="en-US" dirty="0" err="1"/>
              <a:t>kulturës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komunitetit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Të drejtat e familjeve dhe disa rregullore</a:t>
            </a:r>
            <a:endParaRPr dirty="0"/>
          </a:p>
        </p:txBody>
      </p:sp>
      <p:pic>
        <p:nvPicPr>
          <p:cNvPr id="333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36719" y="2030177"/>
            <a:ext cx="5526627" cy="477652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defTabSz="905255">
              <a:defRPr sz="3564"/>
            </a:lvl1pPr>
          </a:lstStyle>
          <a:p>
            <a:r>
              <a:rPr lang="en-US" dirty="0"/>
              <a:t>Kush do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përfshihet</a:t>
            </a:r>
            <a:r>
              <a:rPr lang="en-US" dirty="0"/>
              <a:t> me </a:t>
            </a:r>
            <a:r>
              <a:rPr lang="en-US" dirty="0" err="1"/>
              <a:t>fëmijën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familjen</a:t>
            </a:r>
            <a:r>
              <a:rPr lang="en-US" dirty="0"/>
              <a:t>?</a:t>
            </a:r>
            <a:endParaRPr dirty="0"/>
          </a:p>
        </p:txBody>
      </p:sp>
      <p:sp>
        <p:nvSpPr>
          <p:cNvPr id="336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81000"/>
              </a:lnSpc>
              <a:buSzTx/>
              <a:buNone/>
              <a:defRPr sz="2200"/>
            </a:pPr>
            <a:r>
              <a:rPr lang="en-US" dirty="0" err="1"/>
              <a:t>Ekipi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ISPU </a:t>
            </a:r>
            <a:r>
              <a:rPr lang="en-US" dirty="0" err="1"/>
              <a:t>përfshin</a:t>
            </a:r>
            <a:r>
              <a:rPr lang="en-US" dirty="0"/>
              <a:t>:</a:t>
            </a:r>
          </a:p>
          <a:p>
            <a:pPr marL="0" indent="0">
              <a:lnSpc>
                <a:spcPct val="81000"/>
              </a:lnSpc>
              <a:buSzTx/>
              <a:buNone/>
              <a:defRPr sz="2200"/>
            </a:pPr>
            <a:endParaRPr lang="en-US" dirty="0"/>
          </a:p>
          <a:p>
            <a:pPr marL="0" indent="0">
              <a:lnSpc>
                <a:spcPct val="81000"/>
              </a:lnSpc>
              <a:buSzTx/>
              <a:buNone/>
              <a:defRPr sz="2200"/>
            </a:pPr>
            <a:r>
              <a:rPr lang="en-US" dirty="0" err="1"/>
              <a:t>Prindërit</a:t>
            </a:r>
            <a:r>
              <a:rPr lang="en-US" dirty="0"/>
              <a:t> (</a:t>
            </a:r>
            <a:r>
              <a:rPr lang="en-US" dirty="0" err="1"/>
              <a:t>dhe</a:t>
            </a:r>
            <a:r>
              <a:rPr lang="en-US" dirty="0"/>
              <a:t>/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anëtarë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tjerë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familjes</a:t>
            </a:r>
            <a:r>
              <a:rPr lang="en-US" dirty="0"/>
              <a:t>);</a:t>
            </a:r>
          </a:p>
          <a:p>
            <a:pPr marL="0" indent="0">
              <a:lnSpc>
                <a:spcPct val="81000"/>
              </a:lnSpc>
              <a:buSzTx/>
              <a:buNone/>
              <a:defRPr sz="2200"/>
            </a:pP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avokat</a:t>
            </a:r>
            <a:r>
              <a:rPr lang="en-US" dirty="0"/>
              <a:t> (</a:t>
            </a:r>
            <a:r>
              <a:rPr lang="en-US" dirty="0" err="1"/>
              <a:t>përfaqësues</a:t>
            </a:r>
            <a:r>
              <a:rPr lang="en-US" dirty="0"/>
              <a:t>) 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person </a:t>
            </a:r>
            <a:r>
              <a:rPr lang="en-US" dirty="0" err="1"/>
              <a:t>jashtë</a:t>
            </a:r>
            <a:r>
              <a:rPr lang="en-US" dirty="0"/>
              <a:t> </a:t>
            </a:r>
            <a:r>
              <a:rPr lang="en-US" dirty="0" err="1"/>
              <a:t>familjes</a:t>
            </a:r>
            <a:r>
              <a:rPr lang="en-US" dirty="0"/>
              <a:t>, </a:t>
            </a:r>
            <a:r>
              <a:rPr lang="en-US" dirty="0" err="1"/>
              <a:t>nëse</a:t>
            </a:r>
            <a:r>
              <a:rPr lang="en-US" dirty="0"/>
              <a:t> </a:t>
            </a:r>
            <a:r>
              <a:rPr lang="en-US" dirty="0" err="1"/>
              <a:t>prindërit</a:t>
            </a:r>
            <a:r>
              <a:rPr lang="en-US" dirty="0"/>
              <a:t> </a:t>
            </a:r>
            <a:r>
              <a:rPr lang="en-US" dirty="0" err="1"/>
              <a:t>kërkojnë</a:t>
            </a:r>
            <a:endParaRPr lang="en-US" dirty="0"/>
          </a:p>
          <a:p>
            <a:pPr marL="0" indent="0">
              <a:lnSpc>
                <a:spcPct val="81000"/>
              </a:lnSpc>
              <a:buSzTx/>
              <a:buNone/>
              <a:defRPr sz="2200"/>
            </a:pP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koordinator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burimeve</a:t>
            </a:r>
            <a:r>
              <a:rPr lang="en-US" dirty="0"/>
              <a:t> </a:t>
            </a:r>
            <a:r>
              <a:rPr lang="en-US" dirty="0" err="1"/>
              <a:t>familjare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tashmë</a:t>
            </a:r>
            <a:r>
              <a:rPr lang="en-US" dirty="0"/>
              <a:t> </a:t>
            </a:r>
            <a:r>
              <a:rPr lang="en-US" dirty="0" err="1"/>
              <a:t>ka</a:t>
            </a:r>
            <a:r>
              <a:rPr lang="en-US" dirty="0"/>
              <a:t> </a:t>
            </a:r>
            <a:r>
              <a:rPr lang="en-US" dirty="0" err="1"/>
              <a:t>punuar</a:t>
            </a:r>
            <a:r>
              <a:rPr lang="en-US" dirty="0"/>
              <a:t> </a:t>
            </a:r>
            <a:r>
              <a:rPr lang="en-US" dirty="0" err="1"/>
              <a:t>pak</a:t>
            </a:r>
            <a:r>
              <a:rPr lang="en-US" dirty="0"/>
              <a:t> me </a:t>
            </a:r>
            <a:r>
              <a:rPr lang="en-US" dirty="0" err="1"/>
              <a:t>familjen</a:t>
            </a:r>
            <a:endParaRPr lang="en-US" dirty="0"/>
          </a:p>
          <a:p>
            <a:pPr marL="0" indent="0">
              <a:lnSpc>
                <a:spcPct val="81000"/>
              </a:lnSpc>
              <a:buSzTx/>
              <a:buNone/>
              <a:defRPr sz="2200"/>
            </a:pP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paktën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praktikues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RI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përfshirë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vlerësimin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vlerësimin</a:t>
            </a:r>
            <a:r>
              <a:rPr lang="en-US" dirty="0"/>
              <a:t> e </a:t>
            </a:r>
            <a:r>
              <a:rPr lang="en-US" dirty="0" err="1"/>
              <a:t>fëmijës</a:t>
            </a:r>
            <a:endParaRPr lang="en-US" dirty="0"/>
          </a:p>
          <a:p>
            <a:pPr marL="0" indent="0">
              <a:lnSpc>
                <a:spcPct val="81000"/>
              </a:lnSpc>
              <a:buSzTx/>
              <a:buNone/>
              <a:defRPr sz="2200"/>
            </a:pPr>
            <a:r>
              <a:rPr lang="en-US" dirty="0" err="1"/>
              <a:t>Disa</a:t>
            </a:r>
            <a:r>
              <a:rPr lang="en-US" dirty="0"/>
              <a:t> </a:t>
            </a:r>
            <a:r>
              <a:rPr lang="en-US" dirty="0" err="1"/>
              <a:t>praktikues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tjerë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do </a:t>
            </a:r>
            <a:r>
              <a:rPr lang="en-US" dirty="0" err="1"/>
              <a:t>t'i</a:t>
            </a:r>
            <a:r>
              <a:rPr lang="en-US" dirty="0"/>
              <a:t> </a:t>
            </a:r>
            <a:r>
              <a:rPr lang="en-US" dirty="0" err="1"/>
              <a:t>ofrojnë</a:t>
            </a:r>
            <a:r>
              <a:rPr lang="en-US" dirty="0"/>
              <a:t> </a:t>
            </a:r>
            <a:r>
              <a:rPr lang="en-US" dirty="0" err="1"/>
              <a:t>shërbime</a:t>
            </a:r>
            <a:r>
              <a:rPr lang="en-US" dirty="0"/>
              <a:t> </a:t>
            </a:r>
            <a:r>
              <a:rPr lang="en-US" dirty="0" err="1"/>
              <a:t>fëmijës</a:t>
            </a:r>
            <a:r>
              <a:rPr lang="en-US" dirty="0"/>
              <a:t> 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familjes</a:t>
            </a:r>
            <a:endParaRPr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Sa mirë e njihni procesin IFSP?</a:t>
            </a:r>
            <a:endParaRPr dirty="0"/>
          </a:p>
        </p:txBody>
      </p:sp>
      <p:sp>
        <p:nvSpPr>
          <p:cNvPr id="24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 err="1"/>
              <a:t>Organizoni</a:t>
            </a:r>
            <a:r>
              <a:rPr lang="en-US" dirty="0"/>
              <a:t> </a:t>
            </a:r>
            <a:r>
              <a:rPr lang="en-US" dirty="0" err="1"/>
              <a:t>këto</a:t>
            </a:r>
            <a:r>
              <a:rPr lang="en-US" dirty="0"/>
              <a:t> </a:t>
            </a:r>
            <a:r>
              <a:rPr lang="en-US" dirty="0" err="1"/>
              <a:t>procese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rend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caktuar</a:t>
            </a:r>
            <a:r>
              <a:rPr lang="en-US" dirty="0"/>
              <a:t>:</a:t>
            </a:r>
          </a:p>
          <a:p>
            <a:pPr marL="0" indent="0">
              <a:buSzTx/>
              <a:buNone/>
            </a:pPr>
            <a:r>
              <a:rPr lang="en-US" dirty="0" err="1"/>
              <a:t>Zhvillimi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IFSP</a:t>
            </a:r>
          </a:p>
          <a:p>
            <a:pPr marL="0" indent="0">
              <a:buSzTx/>
              <a:buNone/>
            </a:pPr>
            <a:r>
              <a:rPr lang="en-US" dirty="0" err="1"/>
              <a:t>Vlerësimi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vlerësimi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fëmijës</a:t>
            </a:r>
            <a:endParaRPr lang="en-US" dirty="0"/>
          </a:p>
          <a:p>
            <a:pPr marL="0" indent="0">
              <a:buSzTx/>
              <a:buNone/>
            </a:pPr>
            <a:r>
              <a:rPr lang="en-US" dirty="0" err="1"/>
              <a:t>Vlerësimi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familjes</a:t>
            </a:r>
            <a:endParaRPr lang="en-US" dirty="0"/>
          </a:p>
          <a:p>
            <a:pPr marL="0" indent="0">
              <a:buSzTx/>
              <a:buNone/>
            </a:pPr>
            <a:r>
              <a:rPr lang="en-US" dirty="0" err="1"/>
              <a:t>Ofrimi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Shërbimit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Tranzicioni</a:t>
            </a:r>
            <a:endParaRPr lang="en-US" dirty="0"/>
          </a:p>
          <a:p>
            <a:pPr marL="0" indent="0">
              <a:buSzTx/>
              <a:buNone/>
            </a:pPr>
            <a:r>
              <a:rPr lang="en-US" dirty="0" err="1"/>
              <a:t>Rekomandimi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fëmijës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shërbime-kriteret</a:t>
            </a:r>
            <a:r>
              <a:rPr lang="en-US" dirty="0"/>
              <a:t> e </a:t>
            </a:r>
            <a:r>
              <a:rPr lang="en-US" dirty="0" err="1"/>
              <a:t>pranueshmërisë</a:t>
            </a:r>
            <a:r>
              <a:rPr lang="en-US" dirty="0"/>
              <a:t> (</a:t>
            </a:r>
            <a:r>
              <a:rPr lang="en-US" dirty="0" err="1"/>
              <a:t>referim</a:t>
            </a:r>
            <a:r>
              <a:rPr lang="en-US" dirty="0"/>
              <a:t>)</a:t>
            </a:r>
            <a:endParaRPr dirty="0"/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Cili</a:t>
            </a:r>
            <a:r>
              <a:rPr lang="en-US" dirty="0"/>
              <a:t> </a:t>
            </a:r>
            <a:r>
              <a:rPr lang="en-US" dirty="0" err="1"/>
              <a:t>është</a:t>
            </a:r>
            <a:r>
              <a:rPr lang="en-US" dirty="0"/>
              <a:t> </a:t>
            </a:r>
            <a:r>
              <a:rPr lang="en-US" dirty="0" err="1"/>
              <a:t>roli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secilit</a:t>
            </a:r>
            <a:r>
              <a:rPr lang="en-US" dirty="0"/>
              <a:t> </a:t>
            </a:r>
            <a:r>
              <a:rPr lang="en-US" dirty="0" err="1"/>
              <a:t>anëtar</a:t>
            </a:r>
            <a:r>
              <a:rPr lang="en-US" dirty="0"/>
              <a:t>?</a:t>
            </a:r>
            <a:endParaRPr dirty="0"/>
          </a:p>
        </p:txBody>
      </p:sp>
      <p:sp>
        <p:nvSpPr>
          <p:cNvPr id="339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lang="en-US" dirty="0"/>
              <a:t>"</a:t>
            </a:r>
            <a:r>
              <a:rPr lang="en-US" dirty="0" err="1"/>
              <a:t>Roli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praktikuesve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RI </a:t>
            </a:r>
            <a:r>
              <a:rPr lang="en-US" dirty="0" err="1"/>
              <a:t>është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lehtësojnë</a:t>
            </a:r>
            <a:r>
              <a:rPr lang="en-US" dirty="0"/>
              <a:t> </a:t>
            </a:r>
            <a:r>
              <a:rPr lang="en-US" dirty="0" err="1"/>
              <a:t>zhvillimin</a:t>
            </a:r>
            <a:r>
              <a:rPr lang="en-US" dirty="0"/>
              <a:t>, </a:t>
            </a:r>
            <a:r>
              <a:rPr lang="en-US" dirty="0" err="1"/>
              <a:t>shpërndarjen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zbatimin</a:t>
            </a:r>
            <a:r>
              <a:rPr lang="en-US" dirty="0"/>
              <a:t> e ISPU-</a:t>
            </a:r>
            <a:r>
              <a:rPr lang="en-US" dirty="0" err="1"/>
              <a:t>së</a:t>
            </a:r>
            <a:r>
              <a:rPr lang="en-US" dirty="0"/>
              <a:t> </a:t>
            </a:r>
            <a:r>
              <a:rPr lang="en-US" dirty="0" err="1"/>
              <a:t>familjare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sigurojnë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shërbimet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ofrohen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mënyrë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është</a:t>
            </a:r>
            <a:r>
              <a:rPr lang="en-US" dirty="0"/>
              <a:t> </a:t>
            </a:r>
            <a:r>
              <a:rPr lang="en-US" dirty="0" err="1"/>
              <a:t>mbështetëse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familjen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jo </a:t>
            </a:r>
            <a:r>
              <a:rPr lang="en-US" dirty="0" err="1"/>
              <a:t>problematike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vlerat</a:t>
            </a:r>
            <a:r>
              <a:rPr lang="en-US" dirty="0"/>
              <a:t>, </a:t>
            </a:r>
            <a:r>
              <a:rPr lang="en-US" dirty="0" err="1"/>
              <a:t>prioritetet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rutinat</a:t>
            </a:r>
            <a:r>
              <a:rPr lang="en-US" dirty="0"/>
              <a:t> e </a:t>
            </a:r>
            <a:r>
              <a:rPr lang="en-US" dirty="0" err="1"/>
              <a:t>familjes</a:t>
            </a:r>
            <a:r>
              <a:rPr lang="en-US" dirty="0"/>
              <a:t>."</a:t>
            </a:r>
            <a:endParaRPr dirty="0"/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4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/>
              <a:t>TJETËR</a:t>
            </a:r>
          </a:p>
          <a:p>
            <a:pPr marL="0" indent="0">
              <a:buSzTx/>
              <a:buNone/>
            </a:pP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Moduli 1, </a:t>
            </a:r>
            <a:r>
              <a:rPr lang="en-US" dirty="0" err="1"/>
              <a:t>Tema</a:t>
            </a:r>
            <a:r>
              <a:rPr lang="en-US" dirty="0"/>
              <a:t> 4, </a:t>
            </a:r>
            <a:r>
              <a:rPr lang="en-US" dirty="0" err="1"/>
              <a:t>Seksioni</a:t>
            </a:r>
            <a:r>
              <a:rPr lang="en-US" dirty="0"/>
              <a:t> 4 </a:t>
            </a:r>
            <a:r>
              <a:rPr lang="en-US" dirty="0" err="1"/>
              <a:t>Përshkrimi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procesit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IFSP </a:t>
            </a:r>
            <a:r>
              <a:rPr lang="en-US" dirty="0" err="1"/>
              <a:t>Referuesit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anëtarët</a:t>
            </a:r>
            <a:r>
              <a:rPr lang="en-US" dirty="0"/>
              <a:t> e </a:t>
            </a:r>
            <a:r>
              <a:rPr lang="en-US" dirty="0" err="1"/>
              <a:t>komunitetit</a:t>
            </a:r>
            <a:endParaRPr dirty="0"/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Title 1"/>
          <p:cNvSpPr txBox="1">
            <a:spLocks noGrp="1"/>
          </p:cNvSpPr>
          <p:nvPr>
            <p:ph type="ctrTitle"/>
          </p:nvPr>
        </p:nvSpPr>
        <p:spPr>
          <a:xfrm>
            <a:off x="680322" y="2733708"/>
            <a:ext cx="8144134" cy="1373071"/>
          </a:xfrm>
          <a:prstGeom prst="rect">
            <a:avLst/>
          </a:prstGeom>
        </p:spPr>
        <p:txBody>
          <a:bodyPr/>
          <a:lstStyle>
            <a:lvl1pPr defTabSz="448055">
              <a:defRPr sz="2646"/>
            </a:lvl1pPr>
          </a:lstStyle>
          <a:p>
            <a:r>
              <a:rPr lang="en-US" dirty="0"/>
              <a:t>MODULI 1, TEMA 4, SEKSIONI 4 </a:t>
            </a:r>
            <a:r>
              <a:rPr lang="en-US" dirty="0" err="1"/>
              <a:t>Përshkrimi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procesit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IFSP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personave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dhanë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rekomandim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anëtarëve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komunitetit</a:t>
            </a:r>
            <a:endParaRPr dirty="0"/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Shpjegimi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procesit</a:t>
            </a:r>
            <a:r>
              <a:rPr lang="en-US" dirty="0"/>
              <a:t> ISPU</a:t>
            </a:r>
            <a:endParaRPr dirty="0"/>
          </a:p>
        </p:txBody>
      </p:sp>
      <p:sp>
        <p:nvSpPr>
          <p:cNvPr id="34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147032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/>
              <a:t>Si e </a:t>
            </a:r>
            <a:r>
              <a:rPr lang="en-US" dirty="0" err="1"/>
              <a:t>shpjegoni</a:t>
            </a:r>
            <a:r>
              <a:rPr lang="en-US" dirty="0"/>
              <a:t> </a:t>
            </a:r>
            <a:r>
              <a:rPr lang="en-US" dirty="0" err="1"/>
              <a:t>procesin</a:t>
            </a:r>
            <a:r>
              <a:rPr lang="en-US" dirty="0"/>
              <a:t> ISPU </a:t>
            </a:r>
            <a:r>
              <a:rPr lang="en-US" dirty="0" err="1"/>
              <a:t>për</a:t>
            </a:r>
            <a:r>
              <a:rPr lang="en-US" dirty="0"/>
              <a:t>:</a:t>
            </a:r>
          </a:p>
          <a:p>
            <a:pPr marL="0" indent="0">
              <a:buSzTx/>
              <a:buNone/>
            </a:pPr>
            <a:r>
              <a:rPr lang="en-US" dirty="0"/>
              <a:t>- </a:t>
            </a:r>
            <a:r>
              <a:rPr lang="en-US" dirty="0" err="1"/>
              <a:t>Personat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kanë</a:t>
            </a:r>
            <a:r>
              <a:rPr lang="en-US" dirty="0"/>
              <a:t> </a:t>
            </a:r>
            <a:r>
              <a:rPr lang="en-US" dirty="0" err="1"/>
              <a:t>bërë</a:t>
            </a:r>
            <a:r>
              <a:rPr lang="en-US" dirty="0"/>
              <a:t> </a:t>
            </a:r>
            <a:r>
              <a:rPr lang="en-US" dirty="0" err="1"/>
              <a:t>rekomandimin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shërbime</a:t>
            </a:r>
            <a:r>
              <a:rPr lang="en-US" dirty="0"/>
              <a:t>?</a:t>
            </a:r>
          </a:p>
          <a:p>
            <a:pPr marL="0" indent="0">
              <a:buSzTx/>
              <a:buNone/>
            </a:pPr>
            <a:r>
              <a:rPr lang="en-US" dirty="0"/>
              <a:t>- </a:t>
            </a:r>
            <a:r>
              <a:rPr lang="en-US" dirty="0" err="1"/>
              <a:t>Ndonjë</a:t>
            </a:r>
            <a:r>
              <a:rPr lang="en-US" dirty="0"/>
              <a:t> </a:t>
            </a:r>
            <a:r>
              <a:rPr lang="en-US" dirty="0" err="1"/>
              <a:t>pjesëtar</a:t>
            </a:r>
            <a:r>
              <a:rPr lang="en-US" dirty="0"/>
              <a:t> </a:t>
            </a:r>
            <a:r>
              <a:rPr lang="en-US" dirty="0" err="1"/>
              <a:t>tjetër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interesuar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komunitetit</a:t>
            </a:r>
            <a:r>
              <a:rPr lang="en-US" dirty="0"/>
              <a:t>?</a:t>
            </a:r>
            <a:endParaRPr dirty="0"/>
          </a:p>
        </p:txBody>
      </p:sp>
      <p:pic>
        <p:nvPicPr>
          <p:cNvPr id="348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20155" y="3685309"/>
            <a:ext cx="4342828" cy="28476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Shpjegimi</a:t>
            </a:r>
            <a:r>
              <a:rPr lang="en-US" dirty="0"/>
              <a:t> </a:t>
            </a:r>
            <a:r>
              <a:rPr lang="en-US" dirty="0" err="1"/>
              <a:t>akademik</a:t>
            </a:r>
            <a:endParaRPr dirty="0"/>
          </a:p>
        </p:txBody>
      </p:sp>
      <p:sp>
        <p:nvSpPr>
          <p:cNvPr id="35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 err="1"/>
              <a:t>Ky</a:t>
            </a:r>
            <a:r>
              <a:rPr lang="en-US" dirty="0"/>
              <a:t> </a:t>
            </a:r>
            <a:r>
              <a:rPr lang="en-US" dirty="0" err="1"/>
              <a:t>proces</a:t>
            </a:r>
            <a:r>
              <a:rPr lang="en-US" dirty="0"/>
              <a:t> </a:t>
            </a:r>
            <a:r>
              <a:rPr lang="en-US" dirty="0" err="1"/>
              <a:t>ka</a:t>
            </a:r>
            <a:r>
              <a:rPr lang="en-US" dirty="0"/>
              <a:t> </a:t>
            </a:r>
            <a:r>
              <a:rPr lang="en-US" dirty="0" err="1"/>
              <a:t>më</a:t>
            </a:r>
            <a:r>
              <a:rPr lang="en-US" dirty="0"/>
              <a:t> </a:t>
            </a:r>
            <a:r>
              <a:rPr lang="en-US" dirty="0" err="1"/>
              <a:t>shumë</a:t>
            </a:r>
            <a:r>
              <a:rPr lang="en-US" dirty="0"/>
              <a:t> </a:t>
            </a:r>
            <a:r>
              <a:rPr lang="en-US" dirty="0" err="1"/>
              <a:t>gjasa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jetë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suksesshëm</a:t>
            </a:r>
            <a:r>
              <a:rPr lang="en-US" dirty="0"/>
              <a:t> </a:t>
            </a:r>
            <a:r>
              <a:rPr lang="en-US" dirty="0" err="1"/>
              <a:t>nëse</a:t>
            </a:r>
            <a:r>
              <a:rPr lang="en-US" dirty="0"/>
              <a:t> </a:t>
            </a:r>
            <a:r>
              <a:rPr lang="en-US" dirty="0" err="1"/>
              <a:t>përfshin</a:t>
            </a:r>
            <a:r>
              <a:rPr lang="en-US" dirty="0"/>
              <a:t>:</a:t>
            </a:r>
          </a:p>
          <a:p>
            <a:pPr marL="0" indent="0">
              <a:buSzTx/>
              <a:buNone/>
            </a:pPr>
            <a:r>
              <a:rPr lang="en-US" dirty="0"/>
              <a:t>1. </a:t>
            </a:r>
            <a:r>
              <a:rPr lang="en-US" dirty="0" err="1"/>
              <a:t>Ndërtimi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mënyre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njoftuar</a:t>
            </a:r>
            <a:r>
              <a:rPr lang="en-US" dirty="0"/>
              <a:t> </a:t>
            </a:r>
            <a:r>
              <a:rPr lang="en-US" dirty="0" err="1"/>
              <a:t>mjekët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personat</a:t>
            </a:r>
            <a:r>
              <a:rPr lang="en-US" dirty="0"/>
              <a:t> e </a:t>
            </a:r>
            <a:r>
              <a:rPr lang="en-US" dirty="0" err="1"/>
              <a:t>tjerë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bëjnë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rekomandim</a:t>
            </a:r>
            <a:r>
              <a:rPr lang="en-US" dirty="0"/>
              <a:t>;</a:t>
            </a:r>
          </a:p>
          <a:p>
            <a:pPr marL="0" indent="0">
              <a:buSzTx/>
              <a:buNone/>
            </a:pPr>
            <a:r>
              <a:rPr lang="en-US" dirty="0"/>
              <a:t>2. </a:t>
            </a:r>
            <a:r>
              <a:rPr lang="en-US" dirty="0" err="1"/>
              <a:t>Theksimi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përsëritja</a:t>
            </a:r>
            <a:r>
              <a:rPr lang="en-US" dirty="0"/>
              <a:t> e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mesazhi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rëndësishëm</a:t>
            </a:r>
            <a:r>
              <a:rPr lang="en-US" dirty="0"/>
              <a:t>;</a:t>
            </a:r>
          </a:p>
          <a:p>
            <a:pPr marL="0" indent="0">
              <a:buSzTx/>
              <a:buNone/>
            </a:pPr>
            <a:r>
              <a:rPr lang="en-US" dirty="0"/>
              <a:t>3. </a:t>
            </a:r>
            <a:r>
              <a:rPr lang="en-US" dirty="0" err="1"/>
              <a:t>Përdorimi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materialit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shkruar</a:t>
            </a:r>
            <a:r>
              <a:rPr lang="en-US" dirty="0"/>
              <a:t> </a:t>
            </a:r>
            <a:r>
              <a:rPr lang="en-US" dirty="0" err="1"/>
              <a:t>konciz</a:t>
            </a:r>
            <a:r>
              <a:rPr lang="en-US" dirty="0"/>
              <a:t>, </a:t>
            </a:r>
            <a:r>
              <a:rPr lang="en-US" dirty="0" err="1"/>
              <a:t>grafik</a:t>
            </a:r>
            <a:r>
              <a:rPr lang="en-US" dirty="0"/>
              <a:t>;</a:t>
            </a:r>
          </a:p>
          <a:p>
            <a:pPr marL="0" indent="0">
              <a:buSzTx/>
              <a:buNone/>
            </a:pPr>
            <a:r>
              <a:rPr lang="en-US" dirty="0"/>
              <a:t>4. </a:t>
            </a:r>
            <a:r>
              <a:rPr lang="en-US" dirty="0" err="1"/>
              <a:t>Vizitat</a:t>
            </a:r>
            <a:r>
              <a:rPr lang="en-US" dirty="0"/>
              <a:t> </a:t>
            </a:r>
            <a:r>
              <a:rPr lang="en-US" dirty="0" err="1"/>
              <a:t>pasuese</a:t>
            </a:r>
            <a:r>
              <a:rPr lang="en-US" dirty="0"/>
              <a:t> pas </a:t>
            </a:r>
            <a:r>
              <a:rPr lang="en-US" dirty="0" err="1"/>
              <a:t>vizitës</a:t>
            </a:r>
            <a:r>
              <a:rPr lang="en-US" dirty="0"/>
              <a:t> </a:t>
            </a:r>
            <a:r>
              <a:rPr lang="en-US" dirty="0" err="1"/>
              <a:t>fillestare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/>
              <a:t>TJETËR:</a:t>
            </a:r>
          </a:p>
          <a:p>
            <a:pPr marL="0" indent="0">
              <a:buSzTx/>
              <a:buNone/>
            </a:pP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Moduli 1, </a:t>
            </a:r>
            <a:r>
              <a:rPr lang="en-US" dirty="0" err="1"/>
              <a:t>Tema</a:t>
            </a:r>
            <a:r>
              <a:rPr lang="en-US" dirty="0"/>
              <a:t> 5</a:t>
            </a:r>
          </a:p>
          <a:p>
            <a:pPr marL="0" indent="0">
              <a:buSzTx/>
              <a:buNone/>
            </a:pPr>
            <a:r>
              <a:rPr lang="en-US" dirty="0"/>
              <a:t>Si </a:t>
            </a:r>
            <a:r>
              <a:rPr lang="en-US" dirty="0" err="1"/>
              <a:t>duket</a:t>
            </a:r>
            <a:r>
              <a:rPr lang="en-US" dirty="0"/>
              <a:t> </a:t>
            </a:r>
            <a:r>
              <a:rPr lang="en-US" dirty="0" err="1"/>
              <a:t>ndërhyrja</a:t>
            </a:r>
            <a:r>
              <a:rPr lang="en-US"/>
              <a:t>?</a:t>
            </a:r>
            <a:endParaRPr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Cili është rendi i duhur?</a:t>
            </a:r>
            <a:endParaRPr dirty="0"/>
          </a:p>
        </p:txBody>
      </p:sp>
      <p:sp>
        <p:nvSpPr>
          <p:cNvPr id="24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457200" indent="-457200">
              <a:lnSpc>
                <a:spcPct val="81000"/>
              </a:lnSpc>
              <a:buFontTx/>
              <a:buAutoNum type="arabicPeriod"/>
              <a:defRPr sz="2200"/>
            </a:pPr>
            <a:r>
              <a:rPr lang="en-US" dirty="0" err="1"/>
              <a:t>Rekomandimi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fëmijës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shërbime-kriteret</a:t>
            </a:r>
            <a:r>
              <a:rPr lang="en-US" dirty="0"/>
              <a:t> e </a:t>
            </a:r>
            <a:r>
              <a:rPr lang="en-US" dirty="0" err="1"/>
              <a:t>pranueshmërisë</a:t>
            </a:r>
            <a:r>
              <a:rPr lang="en-US" dirty="0"/>
              <a:t> (</a:t>
            </a:r>
            <a:r>
              <a:rPr lang="en-US" dirty="0" err="1"/>
              <a:t>referim</a:t>
            </a:r>
            <a:r>
              <a:rPr lang="en-US" dirty="0"/>
              <a:t>)</a:t>
            </a:r>
          </a:p>
          <a:p>
            <a:pPr marL="457200" indent="-457200">
              <a:lnSpc>
                <a:spcPct val="81000"/>
              </a:lnSpc>
              <a:buFontTx/>
              <a:buAutoNum type="arabicPeriod"/>
              <a:defRPr sz="2200"/>
            </a:pPr>
            <a:r>
              <a:rPr lang="en-US" dirty="0" err="1"/>
              <a:t>Vlerësimi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familjes</a:t>
            </a:r>
            <a:endParaRPr lang="en-US" dirty="0"/>
          </a:p>
          <a:p>
            <a:pPr marL="457200" indent="-457200">
              <a:lnSpc>
                <a:spcPct val="81000"/>
              </a:lnSpc>
              <a:buFontTx/>
              <a:buAutoNum type="arabicPeriod"/>
              <a:defRPr sz="2200"/>
            </a:pPr>
            <a:r>
              <a:rPr lang="en-US" dirty="0" err="1"/>
              <a:t>Vlerësimi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vlerësimi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fëmijës</a:t>
            </a:r>
            <a:endParaRPr lang="en-US" dirty="0"/>
          </a:p>
          <a:p>
            <a:pPr marL="457200" indent="-457200">
              <a:lnSpc>
                <a:spcPct val="81000"/>
              </a:lnSpc>
              <a:buFontTx/>
              <a:buAutoNum type="arabicPeriod"/>
              <a:defRPr sz="2200"/>
            </a:pPr>
            <a:r>
              <a:rPr lang="en-US" dirty="0" err="1"/>
              <a:t>Zhvillimi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IFSP</a:t>
            </a:r>
          </a:p>
          <a:p>
            <a:pPr marL="457200" indent="-457200">
              <a:lnSpc>
                <a:spcPct val="81000"/>
              </a:lnSpc>
              <a:buFontTx/>
              <a:buAutoNum type="arabicPeriod"/>
              <a:defRPr sz="2200"/>
            </a:pPr>
            <a:r>
              <a:rPr lang="en-US" dirty="0" err="1"/>
              <a:t>Ofrimi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Shërbimit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Tranzicioni</a:t>
            </a:r>
            <a:endParaRPr dirty="0"/>
          </a:p>
          <a:p>
            <a:pPr marL="0" indent="0">
              <a:lnSpc>
                <a:spcPct val="81000"/>
              </a:lnSpc>
              <a:buSzTx/>
              <a:buNone/>
              <a:defRPr sz="2200"/>
            </a:pPr>
            <a:r>
              <a:rPr dirty="0"/>
              <a:t> 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defTabSz="905255">
              <a:defRPr sz="3564"/>
            </a:lvl1pPr>
          </a:lstStyle>
          <a:p>
            <a:r>
              <a:rPr lang="en-US" dirty="0" err="1"/>
              <a:t>Pse</a:t>
            </a:r>
            <a:r>
              <a:rPr lang="en-US" dirty="0"/>
              <a:t> </a:t>
            </a:r>
            <a:r>
              <a:rPr lang="en-US" dirty="0" err="1"/>
              <a:t>është</a:t>
            </a:r>
            <a:r>
              <a:rPr lang="en-US" dirty="0"/>
              <a:t> e </a:t>
            </a:r>
            <a:r>
              <a:rPr lang="en-US" dirty="0" err="1"/>
              <a:t>nevojshme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kuptohet</a:t>
            </a:r>
            <a:r>
              <a:rPr lang="en-US" dirty="0"/>
              <a:t> </a:t>
            </a:r>
            <a:r>
              <a:rPr lang="en-US" dirty="0" err="1"/>
              <a:t>procesi</a:t>
            </a:r>
            <a:r>
              <a:rPr lang="en-US" dirty="0"/>
              <a:t> IFSP?</a:t>
            </a:r>
            <a:endParaRPr dirty="0"/>
          </a:p>
        </p:txBody>
      </p:sp>
      <p:sp>
        <p:nvSpPr>
          <p:cNvPr id="25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endParaRPr dirty="0"/>
          </a:p>
          <a:p>
            <a:r>
              <a:rPr lang="en-US" dirty="0" err="1"/>
              <a:t>Procesi</a:t>
            </a:r>
            <a:r>
              <a:rPr lang="en-US" dirty="0"/>
              <a:t> IFSP </a:t>
            </a:r>
            <a:r>
              <a:rPr lang="en-US" dirty="0" err="1"/>
              <a:t>udhëzon</a:t>
            </a:r>
            <a:r>
              <a:rPr lang="en-US" dirty="0"/>
              <a:t> se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koordinatorët</a:t>
            </a:r>
            <a:r>
              <a:rPr lang="en-US" dirty="0"/>
              <a:t> e </a:t>
            </a:r>
            <a:r>
              <a:rPr lang="en-US" dirty="0" err="1"/>
              <a:t>burimeve</a:t>
            </a:r>
            <a:r>
              <a:rPr lang="en-US" dirty="0"/>
              <a:t> </a:t>
            </a:r>
            <a:r>
              <a:rPr lang="en-US" dirty="0" err="1"/>
              <a:t>familjare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praktikuesit</a:t>
            </a:r>
            <a:r>
              <a:rPr lang="en-US" dirty="0"/>
              <a:t> </a:t>
            </a:r>
            <a:r>
              <a:rPr lang="en-US" dirty="0" err="1"/>
              <a:t>ndërveprojnë</a:t>
            </a:r>
            <a:r>
              <a:rPr lang="en-US" dirty="0"/>
              <a:t> me </a:t>
            </a:r>
            <a:r>
              <a:rPr lang="en-US" dirty="0" err="1"/>
              <a:t>familjet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hyjnë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sistemin</a:t>
            </a:r>
            <a:r>
              <a:rPr lang="en-US" dirty="0"/>
              <a:t> ECI, duke </a:t>
            </a:r>
            <a:r>
              <a:rPr lang="en-US" dirty="0" err="1"/>
              <a:t>përfshirë</a:t>
            </a:r>
            <a:r>
              <a:rPr lang="en-US" dirty="0"/>
              <a:t> </a:t>
            </a:r>
            <a:r>
              <a:rPr lang="en-US" dirty="0" err="1"/>
              <a:t>mënyrën</a:t>
            </a:r>
            <a:r>
              <a:rPr lang="en-US" dirty="0"/>
              <a:t> se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zhvillohen</a:t>
            </a:r>
            <a:r>
              <a:rPr lang="en-US" dirty="0"/>
              <a:t> </a:t>
            </a:r>
            <a:r>
              <a:rPr lang="en-US" dirty="0" err="1"/>
              <a:t>rezultatet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vendosen</a:t>
            </a:r>
            <a:r>
              <a:rPr lang="en-US" dirty="0"/>
              <a:t> </a:t>
            </a:r>
            <a:r>
              <a:rPr lang="en-US" dirty="0" err="1"/>
              <a:t>shërbimet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arritur</a:t>
            </a:r>
            <a:r>
              <a:rPr lang="en-US" dirty="0"/>
              <a:t> </a:t>
            </a:r>
            <a:r>
              <a:rPr lang="en-US" dirty="0" err="1"/>
              <a:t>ato</a:t>
            </a:r>
            <a:r>
              <a:rPr lang="en-US" dirty="0"/>
              <a:t> </a:t>
            </a:r>
            <a:r>
              <a:rPr lang="en-US" dirty="0" err="1"/>
              <a:t>rezultate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IFSP </a:t>
            </a:r>
            <a:r>
              <a:rPr lang="en-US" dirty="0" err="1"/>
              <a:t>dhe</a:t>
            </a:r>
            <a:r>
              <a:rPr lang="en-US" dirty="0"/>
              <a:t> IDEA</a:t>
            </a:r>
            <a:endParaRPr dirty="0"/>
          </a:p>
        </p:txBody>
      </p:sp>
      <p:sp>
        <p:nvSpPr>
          <p:cNvPr id="253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1" y="2336873"/>
            <a:ext cx="10181643" cy="402698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 err="1"/>
              <a:t>Programet</a:t>
            </a:r>
            <a:r>
              <a:rPr lang="en-US" dirty="0"/>
              <a:t> ECI </a:t>
            </a:r>
            <a:r>
              <a:rPr lang="en-US" dirty="0" err="1"/>
              <a:t>duhet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ofrojnë</a:t>
            </a:r>
            <a:r>
              <a:rPr lang="en-US" dirty="0"/>
              <a:t>:</a:t>
            </a:r>
          </a:p>
          <a:p>
            <a:pPr marL="0" indent="0">
              <a:buSzTx/>
              <a:buNone/>
            </a:pPr>
            <a:r>
              <a:rPr lang="en-US" dirty="0" err="1"/>
              <a:t>Vlerësimi</a:t>
            </a:r>
            <a:r>
              <a:rPr lang="en-US" dirty="0"/>
              <a:t> </a:t>
            </a:r>
            <a:r>
              <a:rPr lang="en-US" dirty="0" err="1"/>
              <a:t>multidisiplinor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pikave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forta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nevojave</a:t>
            </a:r>
            <a:r>
              <a:rPr lang="en-US" dirty="0"/>
              <a:t> </a:t>
            </a:r>
            <a:r>
              <a:rPr lang="en-US" dirty="0" err="1"/>
              <a:t>unike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foshnjës</a:t>
            </a:r>
            <a:r>
              <a:rPr lang="en-US" dirty="0"/>
              <a:t> 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foshnjës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identifikimi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shërbimeve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përshtatshme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përmbushur</a:t>
            </a:r>
            <a:r>
              <a:rPr lang="en-US" dirty="0"/>
              <a:t> </a:t>
            </a:r>
            <a:r>
              <a:rPr lang="en-US" dirty="0" err="1"/>
              <a:t>këto</a:t>
            </a:r>
            <a:r>
              <a:rPr lang="en-US" dirty="0"/>
              <a:t> </a:t>
            </a:r>
            <a:r>
              <a:rPr lang="en-US" dirty="0" err="1"/>
              <a:t>nevoja</a:t>
            </a:r>
            <a:r>
              <a:rPr lang="en-US" dirty="0"/>
              <a:t>;</a:t>
            </a:r>
          </a:p>
          <a:p>
            <a:pPr marL="0" indent="0">
              <a:buSzTx/>
              <a:buNone/>
            </a:pP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vlerësim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qendër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familjes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burimeve</a:t>
            </a:r>
            <a:r>
              <a:rPr lang="en-US" dirty="0"/>
              <a:t>, </a:t>
            </a:r>
            <a:r>
              <a:rPr lang="en-US" dirty="0" err="1"/>
              <a:t>prioriteteve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shqetësimeve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familjes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identifikimi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atyre</a:t>
            </a:r>
            <a:r>
              <a:rPr lang="en-US" dirty="0"/>
              <a:t> </a:t>
            </a:r>
            <a:r>
              <a:rPr lang="en-US" dirty="0" err="1"/>
              <a:t>mbështetjeve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shërbimeve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rëndësishme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rritur</a:t>
            </a:r>
            <a:r>
              <a:rPr lang="en-US" dirty="0"/>
              <a:t> </a:t>
            </a:r>
            <a:r>
              <a:rPr lang="en-US" dirty="0" err="1"/>
              <a:t>kapacitetin</a:t>
            </a:r>
            <a:r>
              <a:rPr lang="en-US" dirty="0"/>
              <a:t> e </a:t>
            </a:r>
            <a:r>
              <a:rPr lang="en-US" dirty="0" err="1"/>
              <a:t>familjes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përmbushur</a:t>
            </a:r>
            <a:r>
              <a:rPr lang="en-US" dirty="0"/>
              <a:t> </a:t>
            </a:r>
            <a:r>
              <a:rPr lang="en-US" dirty="0" err="1"/>
              <a:t>nevojat</a:t>
            </a:r>
            <a:r>
              <a:rPr lang="en-US" dirty="0"/>
              <a:t> </a:t>
            </a:r>
            <a:r>
              <a:rPr lang="en-US" dirty="0" err="1"/>
              <a:t>zhvillimore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foshnjës</a:t>
            </a:r>
            <a:r>
              <a:rPr lang="en-US" dirty="0"/>
              <a:t>/</a:t>
            </a:r>
            <a:r>
              <a:rPr lang="en-US" dirty="0" err="1"/>
              <a:t>fëmijës</a:t>
            </a:r>
            <a:r>
              <a:rPr lang="en-US" dirty="0"/>
              <a:t>; </a:t>
            </a:r>
            <a:r>
              <a:rPr lang="en-US" dirty="0" err="1"/>
              <a:t>dhe</a:t>
            </a:r>
            <a:endParaRPr lang="en-US" dirty="0"/>
          </a:p>
          <a:p>
            <a:pPr marL="0" indent="0">
              <a:buSzTx/>
              <a:buNone/>
            </a:pPr>
            <a:r>
              <a:rPr lang="en-US" dirty="0" err="1"/>
              <a:t>Një</a:t>
            </a:r>
            <a:r>
              <a:rPr lang="en-US" dirty="0"/>
              <a:t> IFSP e </a:t>
            </a:r>
            <a:r>
              <a:rPr lang="en-US" dirty="0" err="1"/>
              <a:t>shkruar</a:t>
            </a:r>
            <a:r>
              <a:rPr lang="en-US" dirty="0"/>
              <a:t> e </a:t>
            </a:r>
            <a:r>
              <a:rPr lang="en-US" dirty="0" err="1"/>
              <a:t>zhvilluar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ekipi</a:t>
            </a:r>
            <a:r>
              <a:rPr lang="en-US" dirty="0"/>
              <a:t>, duke </a:t>
            </a:r>
            <a:r>
              <a:rPr lang="en-US" dirty="0" err="1"/>
              <a:t>përfshirë</a:t>
            </a:r>
            <a:r>
              <a:rPr lang="en-US" dirty="0"/>
              <a:t> </a:t>
            </a:r>
            <a:r>
              <a:rPr lang="en-US" dirty="0" err="1"/>
              <a:t>prindërit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IFSP </a:t>
            </a:r>
            <a:r>
              <a:rPr lang="en-US" dirty="0" err="1"/>
              <a:t>është</a:t>
            </a:r>
            <a:r>
              <a:rPr lang="en-US" dirty="0"/>
              <a:t>?</a:t>
            </a:r>
            <a:endParaRPr dirty="0"/>
          </a:p>
        </p:txBody>
      </p:sp>
      <p:sp>
        <p:nvSpPr>
          <p:cNvPr id="256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IFSP </a:t>
            </a:r>
            <a:r>
              <a:rPr lang="en-US" dirty="0" err="1"/>
              <a:t>është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dokument</a:t>
            </a:r>
            <a:r>
              <a:rPr lang="en-US" dirty="0"/>
              <a:t>!</a:t>
            </a:r>
          </a:p>
          <a:p>
            <a:r>
              <a:rPr lang="en-US" dirty="0"/>
              <a:t>IFSP </a:t>
            </a:r>
            <a:r>
              <a:rPr lang="en-US" dirty="0" err="1"/>
              <a:t>është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proces</a:t>
            </a:r>
            <a:r>
              <a:rPr lang="en-US" dirty="0"/>
              <a:t>! (</a:t>
            </a:r>
            <a:r>
              <a:rPr lang="en-US" dirty="0" err="1"/>
              <a:t>grafiku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rrjedhës</a:t>
            </a:r>
            <a:r>
              <a:rPr lang="en-US" dirty="0"/>
              <a:t>)</a:t>
            </a:r>
            <a:endParaRPr dirty="0"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9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600"/>
            </a:pPr>
            <a:r>
              <a:rPr lang="it-IT" dirty="0"/>
              <a:t>TJETËR:</a:t>
            </a:r>
          </a:p>
          <a:p>
            <a:pPr marL="0" indent="0">
              <a:buSzTx/>
              <a:buNone/>
              <a:defRPr sz="3600"/>
            </a:pPr>
            <a:r>
              <a:rPr lang="it-IT" dirty="0"/>
              <a:t>Tema 4, Pjesa 2</a:t>
            </a:r>
          </a:p>
          <a:p>
            <a:pPr marL="0" indent="0">
              <a:buSzTx/>
              <a:buNone/>
              <a:defRPr sz="3600"/>
            </a:pPr>
            <a:r>
              <a:rPr lang="it-IT" dirty="0"/>
              <a:t>Procesi IFSP</a:t>
            </a:r>
            <a:endParaRPr dirty="0"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itle 1"/>
          <p:cNvSpPr txBox="1">
            <a:spLocks noGrp="1"/>
          </p:cNvSpPr>
          <p:nvPr>
            <p:ph type="ctrTitle"/>
          </p:nvPr>
        </p:nvSpPr>
        <p:spPr>
          <a:xfrm>
            <a:off x="680322" y="2733708"/>
            <a:ext cx="8144134" cy="1373071"/>
          </a:xfrm>
          <a:prstGeom prst="rect">
            <a:avLst/>
          </a:prstGeom>
        </p:spPr>
        <p:txBody>
          <a:bodyPr/>
          <a:lstStyle>
            <a:lvl1pPr defTabSz="777240">
              <a:defRPr sz="4590"/>
            </a:lvl1pPr>
          </a:lstStyle>
          <a:p>
            <a:r>
              <a:rPr lang="it-IT" dirty="0"/>
              <a:t>MODULI 1, TEMA 4, PJESA 2 Procesi IFSP</a:t>
            </a:r>
            <a:endParaRPr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Helvetica"/>
        <a:ea typeface="Helvetica"/>
        <a:cs typeface="Helvetica"/>
      </a:majorFont>
      <a:minorFont>
        <a:latin typeface="Trebuchet MS"/>
        <a:ea typeface="Trebuchet MS"/>
        <a:cs typeface="Trebuchet MS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Helvetica"/>
        <a:ea typeface="Helvetica"/>
        <a:cs typeface="Helvetica"/>
      </a:majorFont>
      <a:minorFont>
        <a:latin typeface="Trebuchet MS"/>
        <a:ea typeface="Trebuchet MS"/>
        <a:cs typeface="Trebuchet MS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1649</Words>
  <Application>Microsoft Office PowerPoint</Application>
  <PresentationFormat>Widescreen</PresentationFormat>
  <Paragraphs>202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Trebuchet MS</vt:lpstr>
      <vt:lpstr>Berlin</vt:lpstr>
      <vt:lpstr>MODULI 1, TEMA 4, PJESA 1 Hyrje në procesin IFSP</vt:lpstr>
      <vt:lpstr>IFSP procesi</vt:lpstr>
      <vt:lpstr>Sa mirë e njihni procesin IFSP?</vt:lpstr>
      <vt:lpstr>Cili është rendi i duhur?</vt:lpstr>
      <vt:lpstr>Pse është e nevojshme të kuptohet procesi IFSP?</vt:lpstr>
      <vt:lpstr>IFSP dhe IDEA</vt:lpstr>
      <vt:lpstr>IFSP është?</vt:lpstr>
      <vt:lpstr>PowerPoint Presentation</vt:lpstr>
      <vt:lpstr>MODULI 1, TEMA 4, PJESA 2 Procesi IFSP</vt:lpstr>
      <vt:lpstr>Procesi IFSP</vt:lpstr>
      <vt:lpstr>Kontrolloni njohuritë tuaja!</vt:lpstr>
      <vt:lpstr>Procesi IFSP</vt:lpstr>
      <vt:lpstr>Kontrolloni njohuritë tuaja!</vt:lpstr>
      <vt:lpstr>Rezultatet e fëmijës dhe familjes</vt:lpstr>
      <vt:lpstr>Kontrolloni njohuritë tuaja!</vt:lpstr>
      <vt:lpstr>Procesi IFSP</vt:lpstr>
      <vt:lpstr>Kontrolloni njohuritë tuaja!</vt:lpstr>
      <vt:lpstr>Procesi IFSP</vt:lpstr>
      <vt:lpstr>Kontrolloni njohuritë tuaja!</vt:lpstr>
      <vt:lpstr>Procesi IFSP</vt:lpstr>
      <vt:lpstr>Kontrolloni njohuritë tuaja!</vt:lpstr>
      <vt:lpstr>PowerPoint Presentation</vt:lpstr>
      <vt:lpstr>MODULI 1, TEMA 4, SEKSIONI 3  Përshkrimi i procesit IFSP të familjeve</vt:lpstr>
      <vt:lpstr>Si t'ua shpjegoni familjeve procesin e ISPU-së?</vt:lpstr>
      <vt:lpstr>PowerPoint Presentation</vt:lpstr>
      <vt:lpstr>Çfarë duhet të dinë familjet?</vt:lpstr>
      <vt:lpstr>Çfarë mund të përfshijë procesi IFSP?</vt:lpstr>
      <vt:lpstr>Të drejtat e familjeve dhe disa rregullore</vt:lpstr>
      <vt:lpstr>Kush do të përfshihet me fëmijën dhe familjen?</vt:lpstr>
      <vt:lpstr>Cili është roli i secilit anëtar?</vt:lpstr>
      <vt:lpstr>PowerPoint Presentation</vt:lpstr>
      <vt:lpstr>MODULI 1, TEMA 4, SEKSIONI 4 Përshkrimi i procesit të IFSP të personave që dhanë një rekomandim dhe anëtarëve të komunitetit</vt:lpstr>
      <vt:lpstr>Shpjegimi i procesit ISPU</vt:lpstr>
      <vt:lpstr>Shpjegimi akademik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1, TOPIC 4, PART 1 Introduction to the IFSP process</dc:title>
  <dc:creator>Dragan</dc:creator>
  <cp:lastModifiedBy>DHL User</cp:lastModifiedBy>
  <cp:revision>5</cp:revision>
  <dcterms:modified xsi:type="dcterms:W3CDTF">2024-01-25T14:34:30Z</dcterms:modified>
</cp:coreProperties>
</file>